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8"/>
  </p:notesMasterIdLst>
  <p:sldIdLst>
    <p:sldId id="256" r:id="rId2"/>
    <p:sldId id="257" r:id="rId3"/>
    <p:sldId id="258" r:id="rId4"/>
    <p:sldId id="261" r:id="rId5"/>
    <p:sldId id="259" r:id="rId6"/>
    <p:sldId id="273" r:id="rId7"/>
    <p:sldId id="282" r:id="rId8"/>
    <p:sldId id="283" r:id="rId9"/>
    <p:sldId id="284" r:id="rId10"/>
    <p:sldId id="286" r:id="rId11"/>
    <p:sldId id="278" r:id="rId12"/>
    <p:sldId id="274" r:id="rId13"/>
    <p:sldId id="264" r:id="rId14"/>
    <p:sldId id="260" r:id="rId15"/>
    <p:sldId id="262" r:id="rId16"/>
    <p:sldId id="263" r:id="rId17"/>
    <p:sldId id="265" r:id="rId18"/>
    <p:sldId id="268" r:id="rId19"/>
    <p:sldId id="267" r:id="rId20"/>
    <p:sldId id="269" r:id="rId21"/>
    <p:sldId id="270" r:id="rId22"/>
    <p:sldId id="272" r:id="rId23"/>
    <p:sldId id="285" r:id="rId24"/>
    <p:sldId id="276" r:id="rId25"/>
    <p:sldId id="266" r:id="rId26"/>
    <p:sldId id="287"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xmlns:mv="urn:schemas-microsoft-com:mac:vml" xmlns:mc="http://schemas.openxmlformats.org/markup-compatibility/2006">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CE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xmlns:mv="urn:schemas-microsoft-com:mac:vml" xmlns:mc="http://schemas.openxmlformats.org/markup-compatibility/2006"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7" autoAdjust="0"/>
    <p:restoredTop sz="81439" autoAdjust="0"/>
  </p:normalViewPr>
  <p:slideViewPr>
    <p:cSldViewPr snapToGrid="0">
      <p:cViewPr varScale="1">
        <p:scale>
          <a:sx n="90" d="100"/>
          <a:sy n="90" d="100"/>
        </p:scale>
        <p:origin x="-1920"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6BA188-1DB8-B449-B8F5-AC65D06017A0}" type="doc">
      <dgm:prSet loTypeId="urn:microsoft.com/office/officeart/2005/8/layout/vList5" loCatId="list" qsTypeId="urn:microsoft.com/office/officeart/2005/8/quickstyle/3D2" qsCatId="3D" csTypeId="urn:microsoft.com/office/officeart/2005/8/colors/colorful1#1" csCatId="colorful" phldr="1"/>
      <dgm:spPr/>
      <dgm:t>
        <a:bodyPr/>
        <a:lstStyle/>
        <a:p>
          <a:endParaRPr lang="en-US"/>
        </a:p>
      </dgm:t>
    </dgm:pt>
    <dgm:pt modelId="{441E25E9-B7DC-6844-A717-67DBD3799391}">
      <dgm:prSet phldrT="[Text]"/>
      <dgm:spPr/>
      <dgm:t>
        <a:bodyPr/>
        <a:lstStyle/>
        <a:p>
          <a:pPr algn="l"/>
          <a:r>
            <a:rPr lang="en-US" dirty="0" smtClean="0"/>
            <a:t>Situation</a:t>
          </a:r>
          <a:endParaRPr lang="en-US" dirty="0"/>
        </a:p>
      </dgm:t>
    </dgm:pt>
    <dgm:pt modelId="{1C24C500-7AB6-B140-A42E-6B250178690E}" type="parTrans" cxnId="{D6BB4702-37D1-A846-B9B5-02F2BB7EDB54}">
      <dgm:prSet/>
      <dgm:spPr/>
      <dgm:t>
        <a:bodyPr/>
        <a:lstStyle/>
        <a:p>
          <a:pPr algn="l"/>
          <a:endParaRPr lang="en-US"/>
        </a:p>
      </dgm:t>
    </dgm:pt>
    <dgm:pt modelId="{F04E9D97-E651-2D43-BB85-75A09F5E59C4}" type="sibTrans" cxnId="{D6BB4702-37D1-A846-B9B5-02F2BB7EDB54}">
      <dgm:prSet/>
      <dgm:spPr/>
      <dgm:t>
        <a:bodyPr/>
        <a:lstStyle/>
        <a:p>
          <a:pPr algn="l"/>
          <a:endParaRPr lang="en-US"/>
        </a:p>
      </dgm:t>
    </dgm:pt>
    <dgm:pt modelId="{99BAC428-E8AC-6F47-B985-3E6527230CE6}">
      <dgm:prSet phldrT="[Text]"/>
      <dgm:spPr/>
      <dgm:t>
        <a:bodyPr/>
        <a:lstStyle/>
        <a:p>
          <a:pPr algn="l"/>
          <a:r>
            <a:rPr lang="en-US" dirty="0" smtClean="0"/>
            <a:t>Goal</a:t>
          </a:r>
          <a:endParaRPr lang="en-US" dirty="0"/>
        </a:p>
      </dgm:t>
    </dgm:pt>
    <dgm:pt modelId="{E2739FA6-8B06-4D40-8B60-B3E609B477F5}" type="parTrans" cxnId="{BB6C2C54-B6FE-944F-B26A-DEB78FF0BA4F}">
      <dgm:prSet/>
      <dgm:spPr/>
      <dgm:t>
        <a:bodyPr/>
        <a:lstStyle/>
        <a:p>
          <a:pPr algn="l"/>
          <a:endParaRPr lang="en-US"/>
        </a:p>
      </dgm:t>
    </dgm:pt>
    <dgm:pt modelId="{696FC125-660F-3948-8BA2-F51A8910CC39}" type="sibTrans" cxnId="{BB6C2C54-B6FE-944F-B26A-DEB78FF0BA4F}">
      <dgm:prSet/>
      <dgm:spPr/>
      <dgm:t>
        <a:bodyPr/>
        <a:lstStyle/>
        <a:p>
          <a:pPr algn="l"/>
          <a:endParaRPr lang="en-US"/>
        </a:p>
      </dgm:t>
    </dgm:pt>
    <dgm:pt modelId="{E1F1CCC2-D1BF-F846-B396-CD55B6662A28}">
      <dgm:prSet phldrT="[Text]"/>
      <dgm:spPr/>
      <dgm:t>
        <a:bodyPr/>
        <a:lstStyle/>
        <a:p>
          <a:pPr algn="l"/>
          <a:r>
            <a:rPr lang="en-US" dirty="0" smtClean="0"/>
            <a:t>Increase retailer profits by 2% annually </a:t>
          </a:r>
          <a:endParaRPr lang="en-US" dirty="0"/>
        </a:p>
      </dgm:t>
    </dgm:pt>
    <dgm:pt modelId="{45EEE061-183B-094F-BE46-EC649332C03E}" type="parTrans" cxnId="{C3367687-EE5A-FB46-9D10-4137CDAF225E}">
      <dgm:prSet/>
      <dgm:spPr/>
      <dgm:t>
        <a:bodyPr/>
        <a:lstStyle/>
        <a:p>
          <a:pPr algn="l"/>
          <a:endParaRPr lang="en-US"/>
        </a:p>
      </dgm:t>
    </dgm:pt>
    <dgm:pt modelId="{0A8BEE18-5509-D549-A9F1-026E3A1C72EA}" type="sibTrans" cxnId="{C3367687-EE5A-FB46-9D10-4137CDAF225E}">
      <dgm:prSet/>
      <dgm:spPr/>
      <dgm:t>
        <a:bodyPr/>
        <a:lstStyle/>
        <a:p>
          <a:pPr algn="l"/>
          <a:endParaRPr lang="en-US"/>
        </a:p>
      </dgm:t>
    </dgm:pt>
    <dgm:pt modelId="{F2AB44B7-AE5C-DE4A-858D-EC043D765483}">
      <dgm:prSet phldrT="[Text]"/>
      <dgm:spPr/>
      <dgm:t>
        <a:bodyPr/>
        <a:lstStyle/>
        <a:p>
          <a:pPr algn="l"/>
          <a:r>
            <a:rPr lang="en-US" dirty="0" smtClean="0"/>
            <a:t>Problem #1</a:t>
          </a:r>
          <a:endParaRPr lang="en-US" dirty="0"/>
        </a:p>
      </dgm:t>
    </dgm:pt>
    <dgm:pt modelId="{1874728E-0AB5-7643-BDB7-8BEB60EE72F7}" type="parTrans" cxnId="{66890C1D-C7AA-4B47-B2FE-C2045FDD0A6A}">
      <dgm:prSet/>
      <dgm:spPr/>
      <dgm:t>
        <a:bodyPr/>
        <a:lstStyle/>
        <a:p>
          <a:pPr algn="l"/>
          <a:endParaRPr lang="en-US"/>
        </a:p>
      </dgm:t>
    </dgm:pt>
    <dgm:pt modelId="{1443341C-D606-A54E-8745-6F7464BDFEF2}" type="sibTrans" cxnId="{66890C1D-C7AA-4B47-B2FE-C2045FDD0A6A}">
      <dgm:prSet/>
      <dgm:spPr/>
      <dgm:t>
        <a:bodyPr/>
        <a:lstStyle/>
        <a:p>
          <a:pPr algn="l"/>
          <a:endParaRPr lang="en-US"/>
        </a:p>
      </dgm:t>
    </dgm:pt>
    <dgm:pt modelId="{CC1A3B25-06A3-AA42-87BF-669BC81B71E1}">
      <dgm:prSet phldrT="[Text]"/>
      <dgm:spPr/>
      <dgm:t>
        <a:bodyPr/>
        <a:lstStyle/>
        <a:p>
          <a:pPr algn="l"/>
          <a:r>
            <a:rPr lang="en-US" dirty="0" smtClean="0"/>
            <a:t>Shoppers may or may not be motivated to enter the store</a:t>
          </a:r>
          <a:endParaRPr lang="en-US" dirty="0"/>
        </a:p>
      </dgm:t>
    </dgm:pt>
    <dgm:pt modelId="{E750B861-C735-4948-A7D4-C9EB8CC2B417}" type="parTrans" cxnId="{E20201F9-305F-1949-9C9C-8B2B6EDA4C5C}">
      <dgm:prSet/>
      <dgm:spPr/>
      <dgm:t>
        <a:bodyPr/>
        <a:lstStyle/>
        <a:p>
          <a:pPr algn="l"/>
          <a:endParaRPr lang="en-US"/>
        </a:p>
      </dgm:t>
    </dgm:pt>
    <dgm:pt modelId="{91611636-2A0E-1D40-856E-7388062691E7}" type="sibTrans" cxnId="{E20201F9-305F-1949-9C9C-8B2B6EDA4C5C}">
      <dgm:prSet/>
      <dgm:spPr/>
      <dgm:t>
        <a:bodyPr/>
        <a:lstStyle/>
        <a:p>
          <a:pPr algn="l"/>
          <a:endParaRPr lang="en-US"/>
        </a:p>
      </dgm:t>
    </dgm:pt>
    <dgm:pt modelId="{CA32A1F5-E595-6A46-8033-27C359B0EAA7}">
      <dgm:prSet phldrT="[Text]"/>
      <dgm:spPr/>
      <dgm:t>
        <a:bodyPr/>
        <a:lstStyle/>
        <a:p>
          <a:pPr algn="l"/>
          <a:r>
            <a:rPr lang="en-US" dirty="0" smtClean="0"/>
            <a:t>C-store owners aren’t making as much money as they used to, and 57% of shoppers do not enter the store</a:t>
          </a:r>
          <a:endParaRPr lang="en-US" dirty="0"/>
        </a:p>
      </dgm:t>
    </dgm:pt>
    <dgm:pt modelId="{3D33F2DA-2FBA-DC40-9CA9-CD521CEE9961}" type="parTrans" cxnId="{A8F1977F-D16C-664C-9DB9-6B34C1396E92}">
      <dgm:prSet/>
      <dgm:spPr/>
      <dgm:t>
        <a:bodyPr/>
        <a:lstStyle/>
        <a:p>
          <a:pPr algn="l"/>
          <a:endParaRPr lang="en-US"/>
        </a:p>
      </dgm:t>
    </dgm:pt>
    <dgm:pt modelId="{8A622B14-A61A-304C-ABAC-2701E84350D2}" type="sibTrans" cxnId="{A8F1977F-D16C-664C-9DB9-6B34C1396E92}">
      <dgm:prSet/>
      <dgm:spPr/>
      <dgm:t>
        <a:bodyPr/>
        <a:lstStyle/>
        <a:p>
          <a:pPr algn="l"/>
          <a:endParaRPr lang="en-US"/>
        </a:p>
      </dgm:t>
    </dgm:pt>
    <dgm:pt modelId="{75CA5813-58BC-704E-8D5E-12C87A90C797}">
      <dgm:prSet phldrT="[Text]"/>
      <dgm:spPr/>
      <dgm:t>
        <a:bodyPr/>
        <a:lstStyle/>
        <a:p>
          <a:pPr algn="l"/>
          <a:r>
            <a:rPr lang="en-US" dirty="0" smtClean="0"/>
            <a:t>Solution #1</a:t>
          </a:r>
          <a:endParaRPr lang="en-US" dirty="0"/>
        </a:p>
      </dgm:t>
    </dgm:pt>
    <dgm:pt modelId="{9CFE201E-C55C-964D-889C-DA6ADA4BC846}" type="parTrans" cxnId="{7709C7A0-4724-534A-B3BE-FC59377EC534}">
      <dgm:prSet/>
      <dgm:spPr/>
      <dgm:t>
        <a:bodyPr/>
        <a:lstStyle/>
        <a:p>
          <a:pPr algn="l"/>
          <a:endParaRPr lang="en-US"/>
        </a:p>
      </dgm:t>
    </dgm:pt>
    <dgm:pt modelId="{FED753CA-6423-3045-8E5C-5D90CD860EFC}" type="sibTrans" cxnId="{7709C7A0-4724-534A-B3BE-FC59377EC534}">
      <dgm:prSet/>
      <dgm:spPr/>
      <dgm:t>
        <a:bodyPr/>
        <a:lstStyle/>
        <a:p>
          <a:pPr algn="l"/>
          <a:endParaRPr lang="en-US"/>
        </a:p>
      </dgm:t>
    </dgm:pt>
    <dgm:pt modelId="{0F545AA8-DBE0-7349-B3B9-A5C436BA60FE}">
      <dgm:prSet phldrT="[Text]"/>
      <dgm:spPr/>
      <dgm:t>
        <a:bodyPr/>
        <a:lstStyle/>
        <a:p>
          <a:pPr algn="l"/>
          <a:r>
            <a:rPr lang="en-US" dirty="0" smtClean="0"/>
            <a:t>Flip the rewards program so that c-store purchases earn free gas </a:t>
          </a:r>
          <a:endParaRPr lang="en-US" dirty="0"/>
        </a:p>
      </dgm:t>
    </dgm:pt>
    <dgm:pt modelId="{CACB1A1B-3513-7243-BAFC-799F43418B26}" type="parTrans" cxnId="{0B30F3A3-63CD-F248-98A8-137E143C296F}">
      <dgm:prSet/>
      <dgm:spPr/>
      <dgm:t>
        <a:bodyPr/>
        <a:lstStyle/>
        <a:p>
          <a:pPr algn="l"/>
          <a:endParaRPr lang="en-US"/>
        </a:p>
      </dgm:t>
    </dgm:pt>
    <dgm:pt modelId="{23845B31-F29B-014F-88C0-745D13B69783}" type="sibTrans" cxnId="{0B30F3A3-63CD-F248-98A8-137E143C296F}">
      <dgm:prSet/>
      <dgm:spPr/>
      <dgm:t>
        <a:bodyPr/>
        <a:lstStyle/>
        <a:p>
          <a:pPr algn="l"/>
          <a:endParaRPr lang="en-US"/>
        </a:p>
      </dgm:t>
    </dgm:pt>
    <dgm:pt modelId="{05EE17A0-4503-5942-B46B-7C67FE137CC3}" type="pres">
      <dgm:prSet presAssocID="{AC6BA188-1DB8-B449-B8F5-AC65D06017A0}" presName="Name0" presStyleCnt="0">
        <dgm:presLayoutVars>
          <dgm:dir/>
          <dgm:animLvl val="lvl"/>
          <dgm:resizeHandles val="exact"/>
        </dgm:presLayoutVars>
      </dgm:prSet>
      <dgm:spPr/>
      <dgm:t>
        <a:bodyPr/>
        <a:lstStyle/>
        <a:p>
          <a:endParaRPr lang="en-US"/>
        </a:p>
      </dgm:t>
    </dgm:pt>
    <dgm:pt modelId="{7802B96F-533F-9943-BF87-1A0F7005B8EE}" type="pres">
      <dgm:prSet presAssocID="{441E25E9-B7DC-6844-A717-67DBD3799391}" presName="linNode" presStyleCnt="0"/>
      <dgm:spPr/>
    </dgm:pt>
    <dgm:pt modelId="{585BF877-982F-3B4B-985F-ADEF7636B3B1}" type="pres">
      <dgm:prSet presAssocID="{441E25E9-B7DC-6844-A717-67DBD3799391}" presName="parentText" presStyleLbl="node1" presStyleIdx="0" presStyleCnt="4">
        <dgm:presLayoutVars>
          <dgm:chMax val="1"/>
          <dgm:bulletEnabled val="1"/>
        </dgm:presLayoutVars>
      </dgm:prSet>
      <dgm:spPr/>
      <dgm:t>
        <a:bodyPr/>
        <a:lstStyle/>
        <a:p>
          <a:endParaRPr lang="en-US"/>
        </a:p>
      </dgm:t>
    </dgm:pt>
    <dgm:pt modelId="{9C4B38C6-67CD-B242-AB33-7894F4EFE69D}" type="pres">
      <dgm:prSet presAssocID="{441E25E9-B7DC-6844-A717-67DBD3799391}" presName="descendantText" presStyleLbl="alignAccFollowNode1" presStyleIdx="0" presStyleCnt="4">
        <dgm:presLayoutVars>
          <dgm:bulletEnabled val="1"/>
        </dgm:presLayoutVars>
      </dgm:prSet>
      <dgm:spPr/>
      <dgm:t>
        <a:bodyPr/>
        <a:lstStyle/>
        <a:p>
          <a:endParaRPr lang="en-US"/>
        </a:p>
      </dgm:t>
    </dgm:pt>
    <dgm:pt modelId="{3DCDC78D-28F8-EA47-8052-139900FD91B2}" type="pres">
      <dgm:prSet presAssocID="{F04E9D97-E651-2D43-BB85-75A09F5E59C4}" presName="sp" presStyleCnt="0"/>
      <dgm:spPr/>
    </dgm:pt>
    <dgm:pt modelId="{ADBF6AB8-CF67-6E4C-954E-C51802E6AD61}" type="pres">
      <dgm:prSet presAssocID="{99BAC428-E8AC-6F47-B985-3E6527230CE6}" presName="linNode" presStyleCnt="0"/>
      <dgm:spPr/>
    </dgm:pt>
    <dgm:pt modelId="{7CCC0E54-381B-6343-8CFF-656238652F36}" type="pres">
      <dgm:prSet presAssocID="{99BAC428-E8AC-6F47-B985-3E6527230CE6}" presName="parentText" presStyleLbl="node1" presStyleIdx="1" presStyleCnt="4">
        <dgm:presLayoutVars>
          <dgm:chMax val="1"/>
          <dgm:bulletEnabled val="1"/>
        </dgm:presLayoutVars>
      </dgm:prSet>
      <dgm:spPr/>
      <dgm:t>
        <a:bodyPr/>
        <a:lstStyle/>
        <a:p>
          <a:endParaRPr lang="en-US"/>
        </a:p>
      </dgm:t>
    </dgm:pt>
    <dgm:pt modelId="{E156C516-561F-EF4E-B601-0B187BF35DB7}" type="pres">
      <dgm:prSet presAssocID="{99BAC428-E8AC-6F47-B985-3E6527230CE6}" presName="descendantText" presStyleLbl="alignAccFollowNode1" presStyleIdx="1" presStyleCnt="4">
        <dgm:presLayoutVars>
          <dgm:bulletEnabled val="1"/>
        </dgm:presLayoutVars>
      </dgm:prSet>
      <dgm:spPr/>
      <dgm:t>
        <a:bodyPr/>
        <a:lstStyle/>
        <a:p>
          <a:endParaRPr lang="en-US"/>
        </a:p>
      </dgm:t>
    </dgm:pt>
    <dgm:pt modelId="{F19904E5-4BF3-914E-B87C-331C753D9F67}" type="pres">
      <dgm:prSet presAssocID="{696FC125-660F-3948-8BA2-F51A8910CC39}" presName="sp" presStyleCnt="0"/>
      <dgm:spPr/>
    </dgm:pt>
    <dgm:pt modelId="{F968121A-729C-ED4C-91BA-B3786012BD07}" type="pres">
      <dgm:prSet presAssocID="{F2AB44B7-AE5C-DE4A-858D-EC043D765483}" presName="linNode" presStyleCnt="0"/>
      <dgm:spPr/>
    </dgm:pt>
    <dgm:pt modelId="{FCCACB20-C069-3F4A-A4FE-E55DCEDDE038}" type="pres">
      <dgm:prSet presAssocID="{F2AB44B7-AE5C-DE4A-858D-EC043D765483}" presName="parentText" presStyleLbl="node1" presStyleIdx="2" presStyleCnt="4">
        <dgm:presLayoutVars>
          <dgm:chMax val="1"/>
          <dgm:bulletEnabled val="1"/>
        </dgm:presLayoutVars>
      </dgm:prSet>
      <dgm:spPr/>
      <dgm:t>
        <a:bodyPr/>
        <a:lstStyle/>
        <a:p>
          <a:endParaRPr lang="en-US"/>
        </a:p>
      </dgm:t>
    </dgm:pt>
    <dgm:pt modelId="{3A85EBAA-16AD-244E-A646-5E291AC7BC43}" type="pres">
      <dgm:prSet presAssocID="{F2AB44B7-AE5C-DE4A-858D-EC043D765483}" presName="descendantText" presStyleLbl="alignAccFollowNode1" presStyleIdx="2" presStyleCnt="4">
        <dgm:presLayoutVars>
          <dgm:bulletEnabled val="1"/>
        </dgm:presLayoutVars>
      </dgm:prSet>
      <dgm:spPr/>
      <dgm:t>
        <a:bodyPr/>
        <a:lstStyle/>
        <a:p>
          <a:endParaRPr lang="en-US"/>
        </a:p>
      </dgm:t>
    </dgm:pt>
    <dgm:pt modelId="{F5C3CDF7-7BFE-6A40-A1FD-F87837E1620C}" type="pres">
      <dgm:prSet presAssocID="{1443341C-D606-A54E-8745-6F7464BDFEF2}" presName="sp" presStyleCnt="0"/>
      <dgm:spPr/>
    </dgm:pt>
    <dgm:pt modelId="{0C599F0B-AA93-344F-92CE-0EB2791F5FB5}" type="pres">
      <dgm:prSet presAssocID="{75CA5813-58BC-704E-8D5E-12C87A90C797}" presName="linNode" presStyleCnt="0"/>
      <dgm:spPr/>
    </dgm:pt>
    <dgm:pt modelId="{B547580B-6CA4-5B48-B32A-BCEF4E90A717}" type="pres">
      <dgm:prSet presAssocID="{75CA5813-58BC-704E-8D5E-12C87A90C797}" presName="parentText" presStyleLbl="node1" presStyleIdx="3" presStyleCnt="4">
        <dgm:presLayoutVars>
          <dgm:chMax val="1"/>
          <dgm:bulletEnabled val="1"/>
        </dgm:presLayoutVars>
      </dgm:prSet>
      <dgm:spPr/>
      <dgm:t>
        <a:bodyPr/>
        <a:lstStyle/>
        <a:p>
          <a:endParaRPr lang="en-US"/>
        </a:p>
      </dgm:t>
    </dgm:pt>
    <dgm:pt modelId="{D58DBF8E-C81F-E64C-86FB-73B65AF2F2D9}" type="pres">
      <dgm:prSet presAssocID="{75CA5813-58BC-704E-8D5E-12C87A90C797}" presName="descendantText" presStyleLbl="alignAccFollowNode1" presStyleIdx="3" presStyleCnt="4">
        <dgm:presLayoutVars>
          <dgm:bulletEnabled val="1"/>
        </dgm:presLayoutVars>
      </dgm:prSet>
      <dgm:spPr/>
      <dgm:t>
        <a:bodyPr/>
        <a:lstStyle/>
        <a:p>
          <a:endParaRPr lang="en-US"/>
        </a:p>
      </dgm:t>
    </dgm:pt>
  </dgm:ptLst>
  <dgm:cxnLst>
    <dgm:cxn modelId="{E20201F9-305F-1949-9C9C-8B2B6EDA4C5C}" srcId="{F2AB44B7-AE5C-DE4A-858D-EC043D765483}" destId="{CC1A3B25-06A3-AA42-87BF-669BC81B71E1}" srcOrd="0" destOrd="0" parTransId="{E750B861-C735-4948-A7D4-C9EB8CC2B417}" sibTransId="{91611636-2A0E-1D40-856E-7388062691E7}"/>
    <dgm:cxn modelId="{BB6C2C54-B6FE-944F-B26A-DEB78FF0BA4F}" srcId="{AC6BA188-1DB8-B449-B8F5-AC65D06017A0}" destId="{99BAC428-E8AC-6F47-B985-3E6527230CE6}" srcOrd="1" destOrd="0" parTransId="{E2739FA6-8B06-4D40-8B60-B3E609B477F5}" sibTransId="{696FC125-660F-3948-8BA2-F51A8910CC39}"/>
    <dgm:cxn modelId="{8146DE09-6487-BB46-A891-32B1E7981F60}" type="presOf" srcId="{E1F1CCC2-D1BF-F846-B396-CD55B6662A28}" destId="{E156C516-561F-EF4E-B601-0B187BF35DB7}" srcOrd="0" destOrd="0" presId="urn:microsoft.com/office/officeart/2005/8/layout/vList5"/>
    <dgm:cxn modelId="{7709C7A0-4724-534A-B3BE-FC59377EC534}" srcId="{AC6BA188-1DB8-B449-B8F5-AC65D06017A0}" destId="{75CA5813-58BC-704E-8D5E-12C87A90C797}" srcOrd="3" destOrd="0" parTransId="{9CFE201E-C55C-964D-889C-DA6ADA4BC846}" sibTransId="{FED753CA-6423-3045-8E5C-5D90CD860EFC}"/>
    <dgm:cxn modelId="{4D7B33D3-29AA-F04B-98BB-45FA05D712AB}" type="presOf" srcId="{99BAC428-E8AC-6F47-B985-3E6527230CE6}" destId="{7CCC0E54-381B-6343-8CFF-656238652F36}" srcOrd="0" destOrd="0" presId="urn:microsoft.com/office/officeart/2005/8/layout/vList5"/>
    <dgm:cxn modelId="{5D09B190-E428-7E46-B4F4-5A8D3D30785E}" type="presOf" srcId="{F2AB44B7-AE5C-DE4A-858D-EC043D765483}" destId="{FCCACB20-C069-3F4A-A4FE-E55DCEDDE038}" srcOrd="0" destOrd="0" presId="urn:microsoft.com/office/officeart/2005/8/layout/vList5"/>
    <dgm:cxn modelId="{D6BB4702-37D1-A846-B9B5-02F2BB7EDB54}" srcId="{AC6BA188-1DB8-B449-B8F5-AC65D06017A0}" destId="{441E25E9-B7DC-6844-A717-67DBD3799391}" srcOrd="0" destOrd="0" parTransId="{1C24C500-7AB6-B140-A42E-6B250178690E}" sibTransId="{F04E9D97-E651-2D43-BB85-75A09F5E59C4}"/>
    <dgm:cxn modelId="{A8F1977F-D16C-664C-9DB9-6B34C1396E92}" srcId="{441E25E9-B7DC-6844-A717-67DBD3799391}" destId="{CA32A1F5-E595-6A46-8033-27C359B0EAA7}" srcOrd="0" destOrd="0" parTransId="{3D33F2DA-2FBA-DC40-9CA9-CD521CEE9961}" sibTransId="{8A622B14-A61A-304C-ABAC-2701E84350D2}"/>
    <dgm:cxn modelId="{66B28A5A-826E-2F46-BA8A-28A0F71B05C0}" type="presOf" srcId="{AC6BA188-1DB8-B449-B8F5-AC65D06017A0}" destId="{05EE17A0-4503-5942-B46B-7C67FE137CC3}" srcOrd="0" destOrd="0" presId="urn:microsoft.com/office/officeart/2005/8/layout/vList5"/>
    <dgm:cxn modelId="{8A5A0EE9-8768-564A-895B-FE0B8351EA9A}" type="presOf" srcId="{75CA5813-58BC-704E-8D5E-12C87A90C797}" destId="{B547580B-6CA4-5B48-B32A-BCEF4E90A717}" srcOrd="0" destOrd="0" presId="urn:microsoft.com/office/officeart/2005/8/layout/vList5"/>
    <dgm:cxn modelId="{EF892920-EED8-6542-AA15-5F2E45EA84A3}" type="presOf" srcId="{441E25E9-B7DC-6844-A717-67DBD3799391}" destId="{585BF877-982F-3B4B-985F-ADEF7636B3B1}" srcOrd="0" destOrd="0" presId="urn:microsoft.com/office/officeart/2005/8/layout/vList5"/>
    <dgm:cxn modelId="{32E0010D-A9AE-8843-B9AF-7229CF09EE62}" type="presOf" srcId="{CA32A1F5-E595-6A46-8033-27C359B0EAA7}" destId="{9C4B38C6-67CD-B242-AB33-7894F4EFE69D}" srcOrd="0" destOrd="0" presId="urn:microsoft.com/office/officeart/2005/8/layout/vList5"/>
    <dgm:cxn modelId="{C3367687-EE5A-FB46-9D10-4137CDAF225E}" srcId="{99BAC428-E8AC-6F47-B985-3E6527230CE6}" destId="{E1F1CCC2-D1BF-F846-B396-CD55B6662A28}" srcOrd="0" destOrd="0" parTransId="{45EEE061-183B-094F-BE46-EC649332C03E}" sibTransId="{0A8BEE18-5509-D549-A9F1-026E3A1C72EA}"/>
    <dgm:cxn modelId="{0B30F3A3-63CD-F248-98A8-137E143C296F}" srcId="{75CA5813-58BC-704E-8D5E-12C87A90C797}" destId="{0F545AA8-DBE0-7349-B3B9-A5C436BA60FE}" srcOrd="0" destOrd="0" parTransId="{CACB1A1B-3513-7243-BAFC-799F43418B26}" sibTransId="{23845B31-F29B-014F-88C0-745D13B69783}"/>
    <dgm:cxn modelId="{66890C1D-C7AA-4B47-B2FE-C2045FDD0A6A}" srcId="{AC6BA188-1DB8-B449-B8F5-AC65D06017A0}" destId="{F2AB44B7-AE5C-DE4A-858D-EC043D765483}" srcOrd="2" destOrd="0" parTransId="{1874728E-0AB5-7643-BDB7-8BEB60EE72F7}" sibTransId="{1443341C-D606-A54E-8745-6F7464BDFEF2}"/>
    <dgm:cxn modelId="{3C3D0984-3753-A441-9511-C2937FF2BA07}" type="presOf" srcId="{0F545AA8-DBE0-7349-B3B9-A5C436BA60FE}" destId="{D58DBF8E-C81F-E64C-86FB-73B65AF2F2D9}" srcOrd="0" destOrd="0" presId="urn:microsoft.com/office/officeart/2005/8/layout/vList5"/>
    <dgm:cxn modelId="{016A3524-1949-3A46-A867-8EF3A69C78A0}" type="presOf" srcId="{CC1A3B25-06A3-AA42-87BF-669BC81B71E1}" destId="{3A85EBAA-16AD-244E-A646-5E291AC7BC43}" srcOrd="0" destOrd="0" presId="urn:microsoft.com/office/officeart/2005/8/layout/vList5"/>
    <dgm:cxn modelId="{995CAB89-E058-7B4F-BDCA-B6B521C582CE}" type="presParOf" srcId="{05EE17A0-4503-5942-B46B-7C67FE137CC3}" destId="{7802B96F-533F-9943-BF87-1A0F7005B8EE}" srcOrd="0" destOrd="0" presId="urn:microsoft.com/office/officeart/2005/8/layout/vList5"/>
    <dgm:cxn modelId="{69EB9516-DC9C-7D4F-927F-6DB59F07F521}" type="presParOf" srcId="{7802B96F-533F-9943-BF87-1A0F7005B8EE}" destId="{585BF877-982F-3B4B-985F-ADEF7636B3B1}" srcOrd="0" destOrd="0" presId="urn:microsoft.com/office/officeart/2005/8/layout/vList5"/>
    <dgm:cxn modelId="{A1535287-347F-CE41-ADD6-FFBF26DC1EF1}" type="presParOf" srcId="{7802B96F-533F-9943-BF87-1A0F7005B8EE}" destId="{9C4B38C6-67CD-B242-AB33-7894F4EFE69D}" srcOrd="1" destOrd="0" presId="urn:microsoft.com/office/officeart/2005/8/layout/vList5"/>
    <dgm:cxn modelId="{416220F0-AFDB-5149-AE45-55976AB293EC}" type="presParOf" srcId="{05EE17A0-4503-5942-B46B-7C67FE137CC3}" destId="{3DCDC78D-28F8-EA47-8052-139900FD91B2}" srcOrd="1" destOrd="0" presId="urn:microsoft.com/office/officeart/2005/8/layout/vList5"/>
    <dgm:cxn modelId="{2BFABB8A-5E84-AC4A-B6B0-0241E3CBF128}" type="presParOf" srcId="{05EE17A0-4503-5942-B46B-7C67FE137CC3}" destId="{ADBF6AB8-CF67-6E4C-954E-C51802E6AD61}" srcOrd="2" destOrd="0" presId="urn:microsoft.com/office/officeart/2005/8/layout/vList5"/>
    <dgm:cxn modelId="{766999A8-7D23-9340-90BA-521CA134B2AA}" type="presParOf" srcId="{ADBF6AB8-CF67-6E4C-954E-C51802E6AD61}" destId="{7CCC0E54-381B-6343-8CFF-656238652F36}" srcOrd="0" destOrd="0" presId="urn:microsoft.com/office/officeart/2005/8/layout/vList5"/>
    <dgm:cxn modelId="{27657CD1-C52B-E347-BA8B-0B8C3E7D3525}" type="presParOf" srcId="{ADBF6AB8-CF67-6E4C-954E-C51802E6AD61}" destId="{E156C516-561F-EF4E-B601-0B187BF35DB7}" srcOrd="1" destOrd="0" presId="urn:microsoft.com/office/officeart/2005/8/layout/vList5"/>
    <dgm:cxn modelId="{54CCF1B6-2C89-7D4C-BC36-0CBD0743044D}" type="presParOf" srcId="{05EE17A0-4503-5942-B46B-7C67FE137CC3}" destId="{F19904E5-4BF3-914E-B87C-331C753D9F67}" srcOrd="3" destOrd="0" presId="urn:microsoft.com/office/officeart/2005/8/layout/vList5"/>
    <dgm:cxn modelId="{7DC45C3D-0FE1-7245-B853-70D680D60F71}" type="presParOf" srcId="{05EE17A0-4503-5942-B46B-7C67FE137CC3}" destId="{F968121A-729C-ED4C-91BA-B3786012BD07}" srcOrd="4" destOrd="0" presId="urn:microsoft.com/office/officeart/2005/8/layout/vList5"/>
    <dgm:cxn modelId="{E6147CF0-5388-9944-A54D-51879BE40E30}" type="presParOf" srcId="{F968121A-729C-ED4C-91BA-B3786012BD07}" destId="{FCCACB20-C069-3F4A-A4FE-E55DCEDDE038}" srcOrd="0" destOrd="0" presId="urn:microsoft.com/office/officeart/2005/8/layout/vList5"/>
    <dgm:cxn modelId="{99D45F82-B577-744E-8C14-0CF7085166C8}" type="presParOf" srcId="{F968121A-729C-ED4C-91BA-B3786012BD07}" destId="{3A85EBAA-16AD-244E-A646-5E291AC7BC43}" srcOrd="1" destOrd="0" presId="urn:microsoft.com/office/officeart/2005/8/layout/vList5"/>
    <dgm:cxn modelId="{CD817C6C-8F7E-BF4F-BD32-6200ADA9CF97}" type="presParOf" srcId="{05EE17A0-4503-5942-B46B-7C67FE137CC3}" destId="{F5C3CDF7-7BFE-6A40-A1FD-F87837E1620C}" srcOrd="5" destOrd="0" presId="urn:microsoft.com/office/officeart/2005/8/layout/vList5"/>
    <dgm:cxn modelId="{CE0DFF3D-1279-8D4C-80AC-AA7DA3C156EB}" type="presParOf" srcId="{05EE17A0-4503-5942-B46B-7C67FE137CC3}" destId="{0C599F0B-AA93-344F-92CE-0EB2791F5FB5}" srcOrd="6" destOrd="0" presId="urn:microsoft.com/office/officeart/2005/8/layout/vList5"/>
    <dgm:cxn modelId="{7710B9E5-64A8-584D-BD73-8E1155E13726}" type="presParOf" srcId="{0C599F0B-AA93-344F-92CE-0EB2791F5FB5}" destId="{B547580B-6CA4-5B48-B32A-BCEF4E90A717}" srcOrd="0" destOrd="0" presId="urn:microsoft.com/office/officeart/2005/8/layout/vList5"/>
    <dgm:cxn modelId="{0EC2D8D7-109D-684A-835A-6A67AB9D8392}" type="presParOf" srcId="{0C599F0B-AA93-344F-92CE-0EB2791F5FB5}" destId="{D58DBF8E-C81F-E64C-86FB-73B65AF2F2D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6BA188-1DB8-B449-B8F5-AC65D06017A0}" type="doc">
      <dgm:prSet loTypeId="urn:microsoft.com/office/officeart/2005/8/layout/vList5" loCatId="list" qsTypeId="urn:microsoft.com/office/officeart/2005/8/quickstyle/3D2" qsCatId="3D" csTypeId="urn:microsoft.com/office/officeart/2005/8/colors/colorful1#2" csCatId="colorful" phldr="1"/>
      <dgm:spPr/>
      <dgm:t>
        <a:bodyPr/>
        <a:lstStyle/>
        <a:p>
          <a:endParaRPr lang="en-US"/>
        </a:p>
      </dgm:t>
    </dgm:pt>
    <dgm:pt modelId="{441E25E9-B7DC-6844-A717-67DBD3799391}">
      <dgm:prSet phldrT="[Text]"/>
      <dgm:spPr/>
      <dgm:t>
        <a:bodyPr/>
        <a:lstStyle/>
        <a:p>
          <a:pPr algn="l"/>
          <a:r>
            <a:rPr lang="en-US" dirty="0" smtClean="0"/>
            <a:t>Situation</a:t>
          </a:r>
          <a:endParaRPr lang="en-US" dirty="0"/>
        </a:p>
      </dgm:t>
    </dgm:pt>
    <dgm:pt modelId="{1C24C500-7AB6-B140-A42E-6B250178690E}" type="parTrans" cxnId="{D6BB4702-37D1-A846-B9B5-02F2BB7EDB54}">
      <dgm:prSet/>
      <dgm:spPr/>
      <dgm:t>
        <a:bodyPr/>
        <a:lstStyle/>
        <a:p>
          <a:pPr algn="l"/>
          <a:endParaRPr lang="en-US"/>
        </a:p>
      </dgm:t>
    </dgm:pt>
    <dgm:pt modelId="{F04E9D97-E651-2D43-BB85-75A09F5E59C4}" type="sibTrans" cxnId="{D6BB4702-37D1-A846-B9B5-02F2BB7EDB54}">
      <dgm:prSet/>
      <dgm:spPr/>
      <dgm:t>
        <a:bodyPr/>
        <a:lstStyle/>
        <a:p>
          <a:pPr algn="l"/>
          <a:endParaRPr lang="en-US"/>
        </a:p>
      </dgm:t>
    </dgm:pt>
    <dgm:pt modelId="{99BAC428-E8AC-6F47-B985-3E6527230CE6}">
      <dgm:prSet phldrT="[Text]"/>
      <dgm:spPr/>
      <dgm:t>
        <a:bodyPr/>
        <a:lstStyle/>
        <a:p>
          <a:pPr algn="l"/>
          <a:r>
            <a:rPr lang="en-US" dirty="0" smtClean="0"/>
            <a:t>Goal</a:t>
          </a:r>
          <a:endParaRPr lang="en-US" dirty="0"/>
        </a:p>
      </dgm:t>
    </dgm:pt>
    <dgm:pt modelId="{E2739FA6-8B06-4D40-8B60-B3E609B477F5}" type="parTrans" cxnId="{BB6C2C54-B6FE-944F-B26A-DEB78FF0BA4F}">
      <dgm:prSet/>
      <dgm:spPr/>
      <dgm:t>
        <a:bodyPr/>
        <a:lstStyle/>
        <a:p>
          <a:pPr algn="l"/>
          <a:endParaRPr lang="en-US"/>
        </a:p>
      </dgm:t>
    </dgm:pt>
    <dgm:pt modelId="{696FC125-660F-3948-8BA2-F51A8910CC39}" type="sibTrans" cxnId="{BB6C2C54-B6FE-944F-B26A-DEB78FF0BA4F}">
      <dgm:prSet/>
      <dgm:spPr/>
      <dgm:t>
        <a:bodyPr/>
        <a:lstStyle/>
        <a:p>
          <a:pPr algn="l"/>
          <a:endParaRPr lang="en-US"/>
        </a:p>
      </dgm:t>
    </dgm:pt>
    <dgm:pt modelId="{E1F1CCC2-D1BF-F846-B396-CD55B6662A28}">
      <dgm:prSet phldrT="[Text]"/>
      <dgm:spPr/>
      <dgm:t>
        <a:bodyPr/>
        <a:lstStyle/>
        <a:p>
          <a:pPr algn="l"/>
          <a:r>
            <a:rPr lang="en-US" dirty="0" smtClean="0"/>
            <a:t>Increase retailer profits by 2% annually </a:t>
          </a:r>
          <a:endParaRPr lang="en-US" dirty="0"/>
        </a:p>
      </dgm:t>
    </dgm:pt>
    <dgm:pt modelId="{45EEE061-183B-094F-BE46-EC649332C03E}" type="parTrans" cxnId="{C3367687-EE5A-FB46-9D10-4137CDAF225E}">
      <dgm:prSet/>
      <dgm:spPr/>
      <dgm:t>
        <a:bodyPr/>
        <a:lstStyle/>
        <a:p>
          <a:pPr algn="l"/>
          <a:endParaRPr lang="en-US"/>
        </a:p>
      </dgm:t>
    </dgm:pt>
    <dgm:pt modelId="{0A8BEE18-5509-D549-A9F1-026E3A1C72EA}" type="sibTrans" cxnId="{C3367687-EE5A-FB46-9D10-4137CDAF225E}">
      <dgm:prSet/>
      <dgm:spPr/>
      <dgm:t>
        <a:bodyPr/>
        <a:lstStyle/>
        <a:p>
          <a:pPr algn="l"/>
          <a:endParaRPr lang="en-US"/>
        </a:p>
      </dgm:t>
    </dgm:pt>
    <dgm:pt modelId="{F2AB44B7-AE5C-DE4A-858D-EC043D765483}">
      <dgm:prSet phldrT="[Text]"/>
      <dgm:spPr/>
      <dgm:t>
        <a:bodyPr/>
        <a:lstStyle/>
        <a:p>
          <a:pPr algn="l"/>
          <a:r>
            <a:rPr lang="en-US" dirty="0" smtClean="0"/>
            <a:t>Problem #2</a:t>
          </a:r>
          <a:endParaRPr lang="en-US" dirty="0"/>
        </a:p>
      </dgm:t>
    </dgm:pt>
    <dgm:pt modelId="{1874728E-0AB5-7643-BDB7-8BEB60EE72F7}" type="parTrans" cxnId="{66890C1D-C7AA-4B47-B2FE-C2045FDD0A6A}">
      <dgm:prSet/>
      <dgm:spPr/>
      <dgm:t>
        <a:bodyPr/>
        <a:lstStyle/>
        <a:p>
          <a:pPr algn="l"/>
          <a:endParaRPr lang="en-US"/>
        </a:p>
      </dgm:t>
    </dgm:pt>
    <dgm:pt modelId="{1443341C-D606-A54E-8745-6F7464BDFEF2}" type="sibTrans" cxnId="{66890C1D-C7AA-4B47-B2FE-C2045FDD0A6A}">
      <dgm:prSet/>
      <dgm:spPr/>
      <dgm:t>
        <a:bodyPr/>
        <a:lstStyle/>
        <a:p>
          <a:pPr algn="l"/>
          <a:endParaRPr lang="en-US"/>
        </a:p>
      </dgm:t>
    </dgm:pt>
    <dgm:pt modelId="{CC1A3B25-06A3-AA42-87BF-669BC81B71E1}">
      <dgm:prSet phldrT="[Text]"/>
      <dgm:spPr/>
      <dgm:t>
        <a:bodyPr/>
        <a:lstStyle/>
        <a:p>
          <a:pPr algn="l"/>
          <a:r>
            <a:rPr lang="en-US" dirty="0" smtClean="0"/>
            <a:t>There is no unified reason to go into the store</a:t>
          </a:r>
          <a:endParaRPr lang="en-US" dirty="0"/>
        </a:p>
      </dgm:t>
    </dgm:pt>
    <dgm:pt modelId="{E750B861-C735-4948-A7D4-C9EB8CC2B417}" type="parTrans" cxnId="{E20201F9-305F-1949-9C9C-8B2B6EDA4C5C}">
      <dgm:prSet/>
      <dgm:spPr/>
      <dgm:t>
        <a:bodyPr/>
        <a:lstStyle/>
        <a:p>
          <a:pPr algn="l"/>
          <a:endParaRPr lang="en-US"/>
        </a:p>
      </dgm:t>
    </dgm:pt>
    <dgm:pt modelId="{91611636-2A0E-1D40-856E-7388062691E7}" type="sibTrans" cxnId="{E20201F9-305F-1949-9C9C-8B2B6EDA4C5C}">
      <dgm:prSet/>
      <dgm:spPr/>
      <dgm:t>
        <a:bodyPr/>
        <a:lstStyle/>
        <a:p>
          <a:pPr algn="l"/>
          <a:endParaRPr lang="en-US"/>
        </a:p>
      </dgm:t>
    </dgm:pt>
    <dgm:pt modelId="{CA32A1F5-E595-6A46-8033-27C359B0EAA7}">
      <dgm:prSet phldrT="[Text]"/>
      <dgm:spPr/>
      <dgm:t>
        <a:bodyPr/>
        <a:lstStyle/>
        <a:p>
          <a:pPr algn="l"/>
          <a:r>
            <a:rPr lang="en-US" dirty="0" smtClean="0"/>
            <a:t>C-store owners aren’t making as much money as they used to, and 57% of shoppers do not enter the store</a:t>
          </a:r>
          <a:endParaRPr lang="en-US" dirty="0"/>
        </a:p>
      </dgm:t>
    </dgm:pt>
    <dgm:pt modelId="{3D33F2DA-2FBA-DC40-9CA9-CD521CEE9961}" type="parTrans" cxnId="{A8F1977F-D16C-664C-9DB9-6B34C1396E92}">
      <dgm:prSet/>
      <dgm:spPr/>
      <dgm:t>
        <a:bodyPr/>
        <a:lstStyle/>
        <a:p>
          <a:pPr algn="l"/>
          <a:endParaRPr lang="en-US"/>
        </a:p>
      </dgm:t>
    </dgm:pt>
    <dgm:pt modelId="{8A622B14-A61A-304C-ABAC-2701E84350D2}" type="sibTrans" cxnId="{A8F1977F-D16C-664C-9DB9-6B34C1396E92}">
      <dgm:prSet/>
      <dgm:spPr/>
      <dgm:t>
        <a:bodyPr/>
        <a:lstStyle/>
        <a:p>
          <a:pPr algn="l"/>
          <a:endParaRPr lang="en-US"/>
        </a:p>
      </dgm:t>
    </dgm:pt>
    <dgm:pt modelId="{75CA5813-58BC-704E-8D5E-12C87A90C797}">
      <dgm:prSet phldrT="[Text]"/>
      <dgm:spPr/>
      <dgm:t>
        <a:bodyPr/>
        <a:lstStyle/>
        <a:p>
          <a:pPr algn="l"/>
          <a:r>
            <a:rPr lang="en-US" dirty="0" smtClean="0"/>
            <a:t>Solution #2</a:t>
          </a:r>
          <a:endParaRPr lang="en-US" dirty="0"/>
        </a:p>
      </dgm:t>
    </dgm:pt>
    <dgm:pt modelId="{9CFE201E-C55C-964D-889C-DA6ADA4BC846}" type="parTrans" cxnId="{7709C7A0-4724-534A-B3BE-FC59377EC534}">
      <dgm:prSet/>
      <dgm:spPr/>
      <dgm:t>
        <a:bodyPr/>
        <a:lstStyle/>
        <a:p>
          <a:pPr algn="l"/>
          <a:endParaRPr lang="en-US"/>
        </a:p>
      </dgm:t>
    </dgm:pt>
    <dgm:pt modelId="{FED753CA-6423-3045-8E5C-5D90CD860EFC}" type="sibTrans" cxnId="{7709C7A0-4724-534A-B3BE-FC59377EC534}">
      <dgm:prSet/>
      <dgm:spPr/>
      <dgm:t>
        <a:bodyPr/>
        <a:lstStyle/>
        <a:p>
          <a:pPr algn="l"/>
          <a:endParaRPr lang="en-US"/>
        </a:p>
      </dgm:t>
    </dgm:pt>
    <dgm:pt modelId="{0F545AA8-DBE0-7349-B3B9-A5C436BA60FE}">
      <dgm:prSet phldrT="[Text]"/>
      <dgm:spPr/>
      <dgm:t>
        <a:bodyPr/>
        <a:lstStyle/>
        <a:p>
          <a:pPr algn="l"/>
          <a:r>
            <a:rPr lang="en-US" dirty="0" smtClean="0"/>
            <a:t>Partner with </a:t>
          </a:r>
          <a:r>
            <a:rPr lang="en-US" dirty="0" err="1" smtClean="0"/>
            <a:t>GasBuddy</a:t>
          </a:r>
          <a:r>
            <a:rPr lang="en-US" dirty="0" smtClean="0"/>
            <a:t> to create a unified reason to go into the store</a:t>
          </a:r>
          <a:endParaRPr lang="en-US" dirty="0"/>
        </a:p>
      </dgm:t>
    </dgm:pt>
    <dgm:pt modelId="{CACB1A1B-3513-7243-BAFC-799F43418B26}" type="parTrans" cxnId="{0B30F3A3-63CD-F248-98A8-137E143C296F}">
      <dgm:prSet/>
      <dgm:spPr/>
      <dgm:t>
        <a:bodyPr/>
        <a:lstStyle/>
        <a:p>
          <a:pPr algn="l"/>
          <a:endParaRPr lang="en-US"/>
        </a:p>
      </dgm:t>
    </dgm:pt>
    <dgm:pt modelId="{23845B31-F29B-014F-88C0-745D13B69783}" type="sibTrans" cxnId="{0B30F3A3-63CD-F248-98A8-137E143C296F}">
      <dgm:prSet/>
      <dgm:spPr/>
      <dgm:t>
        <a:bodyPr/>
        <a:lstStyle/>
        <a:p>
          <a:pPr algn="l"/>
          <a:endParaRPr lang="en-US"/>
        </a:p>
      </dgm:t>
    </dgm:pt>
    <dgm:pt modelId="{05EE17A0-4503-5942-B46B-7C67FE137CC3}" type="pres">
      <dgm:prSet presAssocID="{AC6BA188-1DB8-B449-B8F5-AC65D06017A0}" presName="Name0" presStyleCnt="0">
        <dgm:presLayoutVars>
          <dgm:dir/>
          <dgm:animLvl val="lvl"/>
          <dgm:resizeHandles val="exact"/>
        </dgm:presLayoutVars>
      </dgm:prSet>
      <dgm:spPr/>
      <dgm:t>
        <a:bodyPr/>
        <a:lstStyle/>
        <a:p>
          <a:endParaRPr lang="en-US"/>
        </a:p>
      </dgm:t>
    </dgm:pt>
    <dgm:pt modelId="{7802B96F-533F-9943-BF87-1A0F7005B8EE}" type="pres">
      <dgm:prSet presAssocID="{441E25E9-B7DC-6844-A717-67DBD3799391}" presName="linNode" presStyleCnt="0"/>
      <dgm:spPr/>
    </dgm:pt>
    <dgm:pt modelId="{585BF877-982F-3B4B-985F-ADEF7636B3B1}" type="pres">
      <dgm:prSet presAssocID="{441E25E9-B7DC-6844-A717-67DBD3799391}" presName="parentText" presStyleLbl="node1" presStyleIdx="0" presStyleCnt="4">
        <dgm:presLayoutVars>
          <dgm:chMax val="1"/>
          <dgm:bulletEnabled val="1"/>
        </dgm:presLayoutVars>
      </dgm:prSet>
      <dgm:spPr/>
      <dgm:t>
        <a:bodyPr/>
        <a:lstStyle/>
        <a:p>
          <a:endParaRPr lang="en-US"/>
        </a:p>
      </dgm:t>
    </dgm:pt>
    <dgm:pt modelId="{9C4B38C6-67CD-B242-AB33-7894F4EFE69D}" type="pres">
      <dgm:prSet presAssocID="{441E25E9-B7DC-6844-A717-67DBD3799391}" presName="descendantText" presStyleLbl="alignAccFollowNode1" presStyleIdx="0" presStyleCnt="4">
        <dgm:presLayoutVars>
          <dgm:bulletEnabled val="1"/>
        </dgm:presLayoutVars>
      </dgm:prSet>
      <dgm:spPr/>
      <dgm:t>
        <a:bodyPr/>
        <a:lstStyle/>
        <a:p>
          <a:endParaRPr lang="en-US"/>
        </a:p>
      </dgm:t>
    </dgm:pt>
    <dgm:pt modelId="{3DCDC78D-28F8-EA47-8052-139900FD91B2}" type="pres">
      <dgm:prSet presAssocID="{F04E9D97-E651-2D43-BB85-75A09F5E59C4}" presName="sp" presStyleCnt="0"/>
      <dgm:spPr/>
    </dgm:pt>
    <dgm:pt modelId="{ADBF6AB8-CF67-6E4C-954E-C51802E6AD61}" type="pres">
      <dgm:prSet presAssocID="{99BAC428-E8AC-6F47-B985-3E6527230CE6}" presName="linNode" presStyleCnt="0"/>
      <dgm:spPr/>
    </dgm:pt>
    <dgm:pt modelId="{7CCC0E54-381B-6343-8CFF-656238652F36}" type="pres">
      <dgm:prSet presAssocID="{99BAC428-E8AC-6F47-B985-3E6527230CE6}" presName="parentText" presStyleLbl="node1" presStyleIdx="1" presStyleCnt="4">
        <dgm:presLayoutVars>
          <dgm:chMax val="1"/>
          <dgm:bulletEnabled val="1"/>
        </dgm:presLayoutVars>
      </dgm:prSet>
      <dgm:spPr/>
      <dgm:t>
        <a:bodyPr/>
        <a:lstStyle/>
        <a:p>
          <a:endParaRPr lang="en-US"/>
        </a:p>
      </dgm:t>
    </dgm:pt>
    <dgm:pt modelId="{E156C516-561F-EF4E-B601-0B187BF35DB7}" type="pres">
      <dgm:prSet presAssocID="{99BAC428-E8AC-6F47-B985-3E6527230CE6}" presName="descendantText" presStyleLbl="alignAccFollowNode1" presStyleIdx="1" presStyleCnt="4">
        <dgm:presLayoutVars>
          <dgm:bulletEnabled val="1"/>
        </dgm:presLayoutVars>
      </dgm:prSet>
      <dgm:spPr/>
      <dgm:t>
        <a:bodyPr/>
        <a:lstStyle/>
        <a:p>
          <a:endParaRPr lang="en-US"/>
        </a:p>
      </dgm:t>
    </dgm:pt>
    <dgm:pt modelId="{F19904E5-4BF3-914E-B87C-331C753D9F67}" type="pres">
      <dgm:prSet presAssocID="{696FC125-660F-3948-8BA2-F51A8910CC39}" presName="sp" presStyleCnt="0"/>
      <dgm:spPr/>
    </dgm:pt>
    <dgm:pt modelId="{F968121A-729C-ED4C-91BA-B3786012BD07}" type="pres">
      <dgm:prSet presAssocID="{F2AB44B7-AE5C-DE4A-858D-EC043D765483}" presName="linNode" presStyleCnt="0"/>
      <dgm:spPr/>
    </dgm:pt>
    <dgm:pt modelId="{FCCACB20-C069-3F4A-A4FE-E55DCEDDE038}" type="pres">
      <dgm:prSet presAssocID="{F2AB44B7-AE5C-DE4A-858D-EC043D765483}" presName="parentText" presStyleLbl="node1" presStyleIdx="2" presStyleCnt="4">
        <dgm:presLayoutVars>
          <dgm:chMax val="1"/>
          <dgm:bulletEnabled val="1"/>
        </dgm:presLayoutVars>
      </dgm:prSet>
      <dgm:spPr/>
      <dgm:t>
        <a:bodyPr/>
        <a:lstStyle/>
        <a:p>
          <a:endParaRPr lang="en-US"/>
        </a:p>
      </dgm:t>
    </dgm:pt>
    <dgm:pt modelId="{3A85EBAA-16AD-244E-A646-5E291AC7BC43}" type="pres">
      <dgm:prSet presAssocID="{F2AB44B7-AE5C-DE4A-858D-EC043D765483}" presName="descendantText" presStyleLbl="alignAccFollowNode1" presStyleIdx="2" presStyleCnt="4">
        <dgm:presLayoutVars>
          <dgm:bulletEnabled val="1"/>
        </dgm:presLayoutVars>
      </dgm:prSet>
      <dgm:spPr/>
      <dgm:t>
        <a:bodyPr/>
        <a:lstStyle/>
        <a:p>
          <a:endParaRPr lang="en-US"/>
        </a:p>
      </dgm:t>
    </dgm:pt>
    <dgm:pt modelId="{F5C3CDF7-7BFE-6A40-A1FD-F87837E1620C}" type="pres">
      <dgm:prSet presAssocID="{1443341C-D606-A54E-8745-6F7464BDFEF2}" presName="sp" presStyleCnt="0"/>
      <dgm:spPr/>
    </dgm:pt>
    <dgm:pt modelId="{0C599F0B-AA93-344F-92CE-0EB2791F5FB5}" type="pres">
      <dgm:prSet presAssocID="{75CA5813-58BC-704E-8D5E-12C87A90C797}" presName="linNode" presStyleCnt="0"/>
      <dgm:spPr/>
    </dgm:pt>
    <dgm:pt modelId="{B547580B-6CA4-5B48-B32A-BCEF4E90A717}" type="pres">
      <dgm:prSet presAssocID="{75CA5813-58BC-704E-8D5E-12C87A90C797}" presName="parentText" presStyleLbl="node1" presStyleIdx="3" presStyleCnt="4">
        <dgm:presLayoutVars>
          <dgm:chMax val="1"/>
          <dgm:bulletEnabled val="1"/>
        </dgm:presLayoutVars>
      </dgm:prSet>
      <dgm:spPr/>
      <dgm:t>
        <a:bodyPr/>
        <a:lstStyle/>
        <a:p>
          <a:endParaRPr lang="en-US"/>
        </a:p>
      </dgm:t>
    </dgm:pt>
    <dgm:pt modelId="{D58DBF8E-C81F-E64C-86FB-73B65AF2F2D9}" type="pres">
      <dgm:prSet presAssocID="{75CA5813-58BC-704E-8D5E-12C87A90C797}" presName="descendantText" presStyleLbl="alignAccFollowNode1" presStyleIdx="3" presStyleCnt="4">
        <dgm:presLayoutVars>
          <dgm:bulletEnabled val="1"/>
        </dgm:presLayoutVars>
      </dgm:prSet>
      <dgm:spPr/>
      <dgm:t>
        <a:bodyPr/>
        <a:lstStyle/>
        <a:p>
          <a:endParaRPr lang="en-US"/>
        </a:p>
      </dgm:t>
    </dgm:pt>
  </dgm:ptLst>
  <dgm:cxnLst>
    <dgm:cxn modelId="{E273E90B-A304-F045-A8E4-372767421F23}" type="presOf" srcId="{AC6BA188-1DB8-B449-B8F5-AC65D06017A0}" destId="{05EE17A0-4503-5942-B46B-7C67FE137CC3}" srcOrd="0" destOrd="0" presId="urn:microsoft.com/office/officeart/2005/8/layout/vList5"/>
    <dgm:cxn modelId="{A8F1977F-D16C-664C-9DB9-6B34C1396E92}" srcId="{441E25E9-B7DC-6844-A717-67DBD3799391}" destId="{CA32A1F5-E595-6A46-8033-27C359B0EAA7}" srcOrd="0" destOrd="0" parTransId="{3D33F2DA-2FBA-DC40-9CA9-CD521CEE9961}" sibTransId="{8A622B14-A61A-304C-ABAC-2701E84350D2}"/>
    <dgm:cxn modelId="{7709C7A0-4724-534A-B3BE-FC59377EC534}" srcId="{AC6BA188-1DB8-B449-B8F5-AC65D06017A0}" destId="{75CA5813-58BC-704E-8D5E-12C87A90C797}" srcOrd="3" destOrd="0" parTransId="{9CFE201E-C55C-964D-889C-DA6ADA4BC846}" sibTransId="{FED753CA-6423-3045-8E5C-5D90CD860EFC}"/>
    <dgm:cxn modelId="{BB6C2C54-B6FE-944F-B26A-DEB78FF0BA4F}" srcId="{AC6BA188-1DB8-B449-B8F5-AC65D06017A0}" destId="{99BAC428-E8AC-6F47-B985-3E6527230CE6}" srcOrd="1" destOrd="0" parTransId="{E2739FA6-8B06-4D40-8B60-B3E609B477F5}" sibTransId="{696FC125-660F-3948-8BA2-F51A8910CC39}"/>
    <dgm:cxn modelId="{34F597E0-2914-CB4A-A8B4-962A07B0E1BD}" type="presOf" srcId="{441E25E9-B7DC-6844-A717-67DBD3799391}" destId="{585BF877-982F-3B4B-985F-ADEF7636B3B1}" srcOrd="0" destOrd="0" presId="urn:microsoft.com/office/officeart/2005/8/layout/vList5"/>
    <dgm:cxn modelId="{D6BB4702-37D1-A846-B9B5-02F2BB7EDB54}" srcId="{AC6BA188-1DB8-B449-B8F5-AC65D06017A0}" destId="{441E25E9-B7DC-6844-A717-67DBD3799391}" srcOrd="0" destOrd="0" parTransId="{1C24C500-7AB6-B140-A42E-6B250178690E}" sibTransId="{F04E9D97-E651-2D43-BB85-75A09F5E59C4}"/>
    <dgm:cxn modelId="{8B89851D-67C3-4D47-84A8-F1E68FE72C55}" type="presOf" srcId="{F2AB44B7-AE5C-DE4A-858D-EC043D765483}" destId="{FCCACB20-C069-3F4A-A4FE-E55DCEDDE038}" srcOrd="0" destOrd="0" presId="urn:microsoft.com/office/officeart/2005/8/layout/vList5"/>
    <dgm:cxn modelId="{C3367687-EE5A-FB46-9D10-4137CDAF225E}" srcId="{99BAC428-E8AC-6F47-B985-3E6527230CE6}" destId="{E1F1CCC2-D1BF-F846-B396-CD55B6662A28}" srcOrd="0" destOrd="0" parTransId="{45EEE061-183B-094F-BE46-EC649332C03E}" sibTransId="{0A8BEE18-5509-D549-A9F1-026E3A1C72EA}"/>
    <dgm:cxn modelId="{12312B5E-3A49-364A-9F9D-4A4FEB3158AC}" type="presOf" srcId="{99BAC428-E8AC-6F47-B985-3E6527230CE6}" destId="{7CCC0E54-381B-6343-8CFF-656238652F36}" srcOrd="0" destOrd="0" presId="urn:microsoft.com/office/officeart/2005/8/layout/vList5"/>
    <dgm:cxn modelId="{2D541402-532E-EF45-9E13-3B956F2BB0E1}" type="presOf" srcId="{E1F1CCC2-D1BF-F846-B396-CD55B6662A28}" destId="{E156C516-561F-EF4E-B601-0B187BF35DB7}" srcOrd="0" destOrd="0" presId="urn:microsoft.com/office/officeart/2005/8/layout/vList5"/>
    <dgm:cxn modelId="{2870C374-1962-FD4D-AF33-08E4B28BBBE5}" type="presOf" srcId="{CC1A3B25-06A3-AA42-87BF-669BC81B71E1}" destId="{3A85EBAA-16AD-244E-A646-5E291AC7BC43}" srcOrd="0" destOrd="0" presId="urn:microsoft.com/office/officeart/2005/8/layout/vList5"/>
    <dgm:cxn modelId="{395EC1EE-EA15-BD45-A91A-3D66F58B7BCA}" type="presOf" srcId="{CA32A1F5-E595-6A46-8033-27C359B0EAA7}" destId="{9C4B38C6-67CD-B242-AB33-7894F4EFE69D}" srcOrd="0" destOrd="0" presId="urn:microsoft.com/office/officeart/2005/8/layout/vList5"/>
    <dgm:cxn modelId="{137D16F8-89F0-5B47-A807-462C459A77DE}" type="presOf" srcId="{75CA5813-58BC-704E-8D5E-12C87A90C797}" destId="{B547580B-6CA4-5B48-B32A-BCEF4E90A717}" srcOrd="0" destOrd="0" presId="urn:microsoft.com/office/officeart/2005/8/layout/vList5"/>
    <dgm:cxn modelId="{E20201F9-305F-1949-9C9C-8B2B6EDA4C5C}" srcId="{F2AB44B7-AE5C-DE4A-858D-EC043D765483}" destId="{CC1A3B25-06A3-AA42-87BF-669BC81B71E1}" srcOrd="0" destOrd="0" parTransId="{E750B861-C735-4948-A7D4-C9EB8CC2B417}" sibTransId="{91611636-2A0E-1D40-856E-7388062691E7}"/>
    <dgm:cxn modelId="{66890C1D-C7AA-4B47-B2FE-C2045FDD0A6A}" srcId="{AC6BA188-1DB8-B449-B8F5-AC65D06017A0}" destId="{F2AB44B7-AE5C-DE4A-858D-EC043D765483}" srcOrd="2" destOrd="0" parTransId="{1874728E-0AB5-7643-BDB7-8BEB60EE72F7}" sibTransId="{1443341C-D606-A54E-8745-6F7464BDFEF2}"/>
    <dgm:cxn modelId="{56E1865F-4763-F145-BB6F-C14380BE5DC9}" type="presOf" srcId="{0F545AA8-DBE0-7349-B3B9-A5C436BA60FE}" destId="{D58DBF8E-C81F-E64C-86FB-73B65AF2F2D9}" srcOrd="0" destOrd="0" presId="urn:microsoft.com/office/officeart/2005/8/layout/vList5"/>
    <dgm:cxn modelId="{0B30F3A3-63CD-F248-98A8-137E143C296F}" srcId="{75CA5813-58BC-704E-8D5E-12C87A90C797}" destId="{0F545AA8-DBE0-7349-B3B9-A5C436BA60FE}" srcOrd="0" destOrd="0" parTransId="{CACB1A1B-3513-7243-BAFC-799F43418B26}" sibTransId="{23845B31-F29B-014F-88C0-745D13B69783}"/>
    <dgm:cxn modelId="{E54DD25C-1D8B-AA47-A9E2-7EAFF03016F9}" type="presParOf" srcId="{05EE17A0-4503-5942-B46B-7C67FE137CC3}" destId="{7802B96F-533F-9943-BF87-1A0F7005B8EE}" srcOrd="0" destOrd="0" presId="urn:microsoft.com/office/officeart/2005/8/layout/vList5"/>
    <dgm:cxn modelId="{AD59A465-B2BB-B54D-BC20-7551E695EEBD}" type="presParOf" srcId="{7802B96F-533F-9943-BF87-1A0F7005B8EE}" destId="{585BF877-982F-3B4B-985F-ADEF7636B3B1}" srcOrd="0" destOrd="0" presId="urn:microsoft.com/office/officeart/2005/8/layout/vList5"/>
    <dgm:cxn modelId="{3D712C4B-41B4-124C-9118-C3A55CC0027F}" type="presParOf" srcId="{7802B96F-533F-9943-BF87-1A0F7005B8EE}" destId="{9C4B38C6-67CD-B242-AB33-7894F4EFE69D}" srcOrd="1" destOrd="0" presId="urn:microsoft.com/office/officeart/2005/8/layout/vList5"/>
    <dgm:cxn modelId="{22B9E957-807E-CE42-BD10-B8919EF36742}" type="presParOf" srcId="{05EE17A0-4503-5942-B46B-7C67FE137CC3}" destId="{3DCDC78D-28F8-EA47-8052-139900FD91B2}" srcOrd="1" destOrd="0" presId="urn:microsoft.com/office/officeart/2005/8/layout/vList5"/>
    <dgm:cxn modelId="{8BB7DCF3-74A5-B64B-AA82-20074C8892B6}" type="presParOf" srcId="{05EE17A0-4503-5942-B46B-7C67FE137CC3}" destId="{ADBF6AB8-CF67-6E4C-954E-C51802E6AD61}" srcOrd="2" destOrd="0" presId="urn:microsoft.com/office/officeart/2005/8/layout/vList5"/>
    <dgm:cxn modelId="{B8762AB9-8ABE-334A-9723-841A39FB8397}" type="presParOf" srcId="{ADBF6AB8-CF67-6E4C-954E-C51802E6AD61}" destId="{7CCC0E54-381B-6343-8CFF-656238652F36}" srcOrd="0" destOrd="0" presId="urn:microsoft.com/office/officeart/2005/8/layout/vList5"/>
    <dgm:cxn modelId="{F333DE64-E513-BF4C-A9D6-6C2C477BF041}" type="presParOf" srcId="{ADBF6AB8-CF67-6E4C-954E-C51802E6AD61}" destId="{E156C516-561F-EF4E-B601-0B187BF35DB7}" srcOrd="1" destOrd="0" presId="urn:microsoft.com/office/officeart/2005/8/layout/vList5"/>
    <dgm:cxn modelId="{9B3C60F4-57A6-344A-927B-FDC8A78800CE}" type="presParOf" srcId="{05EE17A0-4503-5942-B46B-7C67FE137CC3}" destId="{F19904E5-4BF3-914E-B87C-331C753D9F67}" srcOrd="3" destOrd="0" presId="urn:microsoft.com/office/officeart/2005/8/layout/vList5"/>
    <dgm:cxn modelId="{D43BD82D-D2B7-9D4F-8E75-C45AD0A7449D}" type="presParOf" srcId="{05EE17A0-4503-5942-B46B-7C67FE137CC3}" destId="{F968121A-729C-ED4C-91BA-B3786012BD07}" srcOrd="4" destOrd="0" presId="urn:microsoft.com/office/officeart/2005/8/layout/vList5"/>
    <dgm:cxn modelId="{FF35317F-4DA9-7E47-86DA-515E7C7D1C2A}" type="presParOf" srcId="{F968121A-729C-ED4C-91BA-B3786012BD07}" destId="{FCCACB20-C069-3F4A-A4FE-E55DCEDDE038}" srcOrd="0" destOrd="0" presId="urn:microsoft.com/office/officeart/2005/8/layout/vList5"/>
    <dgm:cxn modelId="{0DE7DD0C-0BE0-CF48-BD02-2338E230D1E3}" type="presParOf" srcId="{F968121A-729C-ED4C-91BA-B3786012BD07}" destId="{3A85EBAA-16AD-244E-A646-5E291AC7BC43}" srcOrd="1" destOrd="0" presId="urn:microsoft.com/office/officeart/2005/8/layout/vList5"/>
    <dgm:cxn modelId="{4BDDFA4A-F385-F441-B42E-C84F5C256CCB}" type="presParOf" srcId="{05EE17A0-4503-5942-B46B-7C67FE137CC3}" destId="{F5C3CDF7-7BFE-6A40-A1FD-F87837E1620C}" srcOrd="5" destOrd="0" presId="urn:microsoft.com/office/officeart/2005/8/layout/vList5"/>
    <dgm:cxn modelId="{DC20EEAD-3EB9-4C4E-AB58-B4C3F84409C4}" type="presParOf" srcId="{05EE17A0-4503-5942-B46B-7C67FE137CC3}" destId="{0C599F0B-AA93-344F-92CE-0EB2791F5FB5}" srcOrd="6" destOrd="0" presId="urn:microsoft.com/office/officeart/2005/8/layout/vList5"/>
    <dgm:cxn modelId="{7595510C-01C3-A84D-B985-576381A6C419}" type="presParOf" srcId="{0C599F0B-AA93-344F-92CE-0EB2791F5FB5}" destId="{B547580B-6CA4-5B48-B32A-BCEF4E90A717}" srcOrd="0" destOrd="0" presId="urn:microsoft.com/office/officeart/2005/8/layout/vList5"/>
    <dgm:cxn modelId="{23E2D6C2-FB87-174C-90FC-FEF98235EF32}" type="presParOf" srcId="{0C599F0B-AA93-344F-92CE-0EB2791F5FB5}" destId="{D58DBF8E-C81F-E64C-86FB-73B65AF2F2D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B38C6-67CD-B242-AB33-7894F4EFE69D}">
      <dsp:nvSpPr>
        <dsp:cNvPr id="0" name=""/>
        <dsp:cNvSpPr/>
      </dsp:nvSpPr>
      <dsp:spPr>
        <a:xfrm rot="5400000">
          <a:off x="4783010" y="-1926320"/>
          <a:ext cx="827185" cy="4890920"/>
        </a:xfrm>
        <a:prstGeom prst="round2Same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a:reflection blurRad="12700" stA="26000" endPos="32000" dist="12700" dir="5400000" sy="-100000" rotWithShape="0"/>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C-store owners aren’t making as much money as they used to, and 57% of shoppers do not enter the store</a:t>
          </a:r>
          <a:endParaRPr lang="en-US" sz="1600" kern="1200" dirty="0"/>
        </a:p>
      </dsp:txBody>
      <dsp:txXfrm rot="-5400000">
        <a:off x="2751143" y="145927"/>
        <a:ext cx="4850540" cy="746425"/>
      </dsp:txXfrm>
    </dsp:sp>
    <dsp:sp modelId="{585BF877-982F-3B4B-985F-ADEF7636B3B1}">
      <dsp:nvSpPr>
        <dsp:cNvPr id="0" name=""/>
        <dsp:cNvSpPr/>
      </dsp:nvSpPr>
      <dsp:spPr>
        <a:xfrm>
          <a:off x="0" y="2149"/>
          <a:ext cx="2751143" cy="1033981"/>
        </a:xfrm>
        <a:prstGeom prst="roundRect">
          <a:avLst/>
        </a:prstGeom>
        <a:gradFill rotWithShape="0">
          <a:gsLst>
            <a:gs pos="0">
              <a:schemeClr val="accent2">
                <a:hueOff val="0"/>
                <a:satOff val="0"/>
                <a:lumOff val="0"/>
                <a:alphaOff val="0"/>
                <a:tint val="96000"/>
                <a:lumMod val="102000"/>
              </a:schemeClr>
            </a:gs>
            <a:gs pos="100000">
              <a:schemeClr val="accent2">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780" tIns="72390" rIns="144780" bIns="72390" numCol="1" spcCol="1270" anchor="ctr" anchorCtr="0">
          <a:noAutofit/>
        </a:bodyPr>
        <a:lstStyle/>
        <a:p>
          <a:pPr lvl="0" algn="l" defTabSz="1689100">
            <a:lnSpc>
              <a:spcPct val="90000"/>
            </a:lnSpc>
            <a:spcBef>
              <a:spcPct val="0"/>
            </a:spcBef>
            <a:spcAft>
              <a:spcPct val="35000"/>
            </a:spcAft>
          </a:pPr>
          <a:r>
            <a:rPr lang="en-US" sz="3800" kern="1200" dirty="0" smtClean="0"/>
            <a:t>Situation</a:t>
          </a:r>
          <a:endParaRPr lang="en-US" sz="3800" kern="1200" dirty="0"/>
        </a:p>
      </dsp:txBody>
      <dsp:txXfrm>
        <a:off x="50475" y="52624"/>
        <a:ext cx="2650193" cy="933031"/>
      </dsp:txXfrm>
    </dsp:sp>
    <dsp:sp modelId="{E156C516-561F-EF4E-B601-0B187BF35DB7}">
      <dsp:nvSpPr>
        <dsp:cNvPr id="0" name=""/>
        <dsp:cNvSpPr/>
      </dsp:nvSpPr>
      <dsp:spPr>
        <a:xfrm rot="5400000">
          <a:off x="4783010" y="-840639"/>
          <a:ext cx="827185" cy="4890920"/>
        </a:xfrm>
        <a:prstGeom prst="round2SameRect">
          <a:avLst/>
        </a:prstGeom>
        <a:solidFill>
          <a:schemeClr val="accent3">
            <a:tint val="40000"/>
            <a:alpha val="90000"/>
            <a:hueOff val="0"/>
            <a:satOff val="0"/>
            <a:lumOff val="0"/>
            <a:alphaOff val="0"/>
          </a:schemeClr>
        </a:solidFill>
        <a:ln w="9525" cap="rnd" cmpd="sng" algn="ctr">
          <a:solidFill>
            <a:schemeClr val="accent3">
              <a:tint val="40000"/>
              <a:alpha val="90000"/>
              <a:hueOff val="0"/>
              <a:satOff val="0"/>
              <a:lumOff val="0"/>
              <a:alphaOff val="0"/>
            </a:schemeClr>
          </a:solidFill>
          <a:prstDash val="solid"/>
        </a:ln>
        <a:effectLst>
          <a:reflection blurRad="12700" stA="26000" endPos="32000" dist="12700" dir="5400000" sy="-100000" rotWithShape="0"/>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Increase retailer profits by 2% annually </a:t>
          </a:r>
          <a:endParaRPr lang="en-US" sz="1600" kern="1200" dirty="0"/>
        </a:p>
      </dsp:txBody>
      <dsp:txXfrm rot="-5400000">
        <a:off x="2751143" y="1231608"/>
        <a:ext cx="4850540" cy="746425"/>
      </dsp:txXfrm>
    </dsp:sp>
    <dsp:sp modelId="{7CCC0E54-381B-6343-8CFF-656238652F36}">
      <dsp:nvSpPr>
        <dsp:cNvPr id="0" name=""/>
        <dsp:cNvSpPr/>
      </dsp:nvSpPr>
      <dsp:spPr>
        <a:xfrm>
          <a:off x="0" y="1087830"/>
          <a:ext cx="2751143" cy="1033981"/>
        </a:xfrm>
        <a:prstGeom prst="roundRect">
          <a:avLst/>
        </a:prstGeom>
        <a:gradFill rotWithShape="0">
          <a:gsLst>
            <a:gs pos="0">
              <a:schemeClr val="accent3">
                <a:hueOff val="0"/>
                <a:satOff val="0"/>
                <a:lumOff val="0"/>
                <a:alphaOff val="0"/>
                <a:tint val="96000"/>
                <a:lumMod val="102000"/>
              </a:schemeClr>
            </a:gs>
            <a:gs pos="100000">
              <a:schemeClr val="accent3">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780" tIns="72390" rIns="144780" bIns="72390" numCol="1" spcCol="1270" anchor="ctr" anchorCtr="0">
          <a:noAutofit/>
        </a:bodyPr>
        <a:lstStyle/>
        <a:p>
          <a:pPr lvl="0" algn="l" defTabSz="1689100">
            <a:lnSpc>
              <a:spcPct val="90000"/>
            </a:lnSpc>
            <a:spcBef>
              <a:spcPct val="0"/>
            </a:spcBef>
            <a:spcAft>
              <a:spcPct val="35000"/>
            </a:spcAft>
          </a:pPr>
          <a:r>
            <a:rPr lang="en-US" sz="3800" kern="1200" dirty="0" smtClean="0"/>
            <a:t>Goal</a:t>
          </a:r>
          <a:endParaRPr lang="en-US" sz="3800" kern="1200" dirty="0"/>
        </a:p>
      </dsp:txBody>
      <dsp:txXfrm>
        <a:off x="50475" y="1138305"/>
        <a:ext cx="2650193" cy="933031"/>
      </dsp:txXfrm>
    </dsp:sp>
    <dsp:sp modelId="{3A85EBAA-16AD-244E-A646-5E291AC7BC43}">
      <dsp:nvSpPr>
        <dsp:cNvPr id="0" name=""/>
        <dsp:cNvSpPr/>
      </dsp:nvSpPr>
      <dsp:spPr>
        <a:xfrm rot="5400000">
          <a:off x="4783010" y="245040"/>
          <a:ext cx="827185" cy="4890920"/>
        </a:xfrm>
        <a:prstGeom prst="round2SameRect">
          <a:avLst/>
        </a:prstGeom>
        <a:solidFill>
          <a:schemeClr val="accent4">
            <a:tint val="40000"/>
            <a:alpha val="90000"/>
            <a:hueOff val="0"/>
            <a:satOff val="0"/>
            <a:lumOff val="0"/>
            <a:alphaOff val="0"/>
          </a:schemeClr>
        </a:solidFill>
        <a:ln w="9525" cap="rnd" cmpd="sng" algn="ctr">
          <a:solidFill>
            <a:schemeClr val="accent4">
              <a:tint val="40000"/>
              <a:alpha val="90000"/>
              <a:hueOff val="0"/>
              <a:satOff val="0"/>
              <a:lumOff val="0"/>
              <a:alphaOff val="0"/>
            </a:schemeClr>
          </a:solidFill>
          <a:prstDash val="solid"/>
        </a:ln>
        <a:effectLst>
          <a:reflection blurRad="12700" stA="26000" endPos="32000" dist="12700" dir="5400000" sy="-100000" rotWithShape="0"/>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Shoppers may or may not be motivated to enter the store</a:t>
          </a:r>
          <a:endParaRPr lang="en-US" sz="1600" kern="1200" dirty="0"/>
        </a:p>
      </dsp:txBody>
      <dsp:txXfrm rot="-5400000">
        <a:off x="2751143" y="2317287"/>
        <a:ext cx="4850540" cy="746425"/>
      </dsp:txXfrm>
    </dsp:sp>
    <dsp:sp modelId="{FCCACB20-C069-3F4A-A4FE-E55DCEDDE038}">
      <dsp:nvSpPr>
        <dsp:cNvPr id="0" name=""/>
        <dsp:cNvSpPr/>
      </dsp:nvSpPr>
      <dsp:spPr>
        <a:xfrm>
          <a:off x="0" y="2173510"/>
          <a:ext cx="2751143" cy="1033981"/>
        </a:xfrm>
        <a:prstGeom prst="roundRect">
          <a:avLst/>
        </a:prstGeom>
        <a:gradFill rotWithShape="0">
          <a:gsLst>
            <a:gs pos="0">
              <a:schemeClr val="accent4">
                <a:hueOff val="0"/>
                <a:satOff val="0"/>
                <a:lumOff val="0"/>
                <a:alphaOff val="0"/>
                <a:tint val="96000"/>
                <a:lumMod val="102000"/>
              </a:schemeClr>
            </a:gs>
            <a:gs pos="100000">
              <a:schemeClr val="accent4">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780" tIns="72390" rIns="144780" bIns="72390" numCol="1" spcCol="1270" anchor="ctr" anchorCtr="0">
          <a:noAutofit/>
        </a:bodyPr>
        <a:lstStyle/>
        <a:p>
          <a:pPr lvl="0" algn="l" defTabSz="1689100">
            <a:lnSpc>
              <a:spcPct val="90000"/>
            </a:lnSpc>
            <a:spcBef>
              <a:spcPct val="0"/>
            </a:spcBef>
            <a:spcAft>
              <a:spcPct val="35000"/>
            </a:spcAft>
          </a:pPr>
          <a:r>
            <a:rPr lang="en-US" sz="3800" kern="1200" dirty="0" smtClean="0"/>
            <a:t>Problem #1</a:t>
          </a:r>
          <a:endParaRPr lang="en-US" sz="3800" kern="1200" dirty="0"/>
        </a:p>
      </dsp:txBody>
      <dsp:txXfrm>
        <a:off x="50475" y="2223985"/>
        <a:ext cx="2650193" cy="933031"/>
      </dsp:txXfrm>
    </dsp:sp>
    <dsp:sp modelId="{D58DBF8E-C81F-E64C-86FB-73B65AF2F2D9}">
      <dsp:nvSpPr>
        <dsp:cNvPr id="0" name=""/>
        <dsp:cNvSpPr/>
      </dsp:nvSpPr>
      <dsp:spPr>
        <a:xfrm rot="5400000">
          <a:off x="4783010" y="1330721"/>
          <a:ext cx="827185" cy="4890920"/>
        </a:xfrm>
        <a:prstGeom prst="round2SameRect">
          <a:avLst/>
        </a:prstGeom>
        <a:solidFill>
          <a:schemeClr val="accent5">
            <a:tint val="40000"/>
            <a:alpha val="90000"/>
            <a:hueOff val="0"/>
            <a:satOff val="0"/>
            <a:lumOff val="0"/>
            <a:alphaOff val="0"/>
          </a:schemeClr>
        </a:solidFill>
        <a:ln w="9525" cap="rnd" cmpd="sng" algn="ctr">
          <a:solidFill>
            <a:schemeClr val="accent5">
              <a:tint val="40000"/>
              <a:alpha val="90000"/>
              <a:hueOff val="0"/>
              <a:satOff val="0"/>
              <a:lumOff val="0"/>
              <a:alphaOff val="0"/>
            </a:schemeClr>
          </a:solidFill>
          <a:prstDash val="solid"/>
        </a:ln>
        <a:effectLst>
          <a:reflection blurRad="12700" stA="26000" endPos="32000" dist="12700" dir="5400000" sy="-100000" rotWithShape="0"/>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Flip the rewards program so that c-store purchases earn free gas </a:t>
          </a:r>
          <a:endParaRPr lang="en-US" sz="1600" kern="1200" dirty="0"/>
        </a:p>
      </dsp:txBody>
      <dsp:txXfrm rot="-5400000">
        <a:off x="2751143" y="3402968"/>
        <a:ext cx="4850540" cy="746425"/>
      </dsp:txXfrm>
    </dsp:sp>
    <dsp:sp modelId="{B547580B-6CA4-5B48-B32A-BCEF4E90A717}">
      <dsp:nvSpPr>
        <dsp:cNvPr id="0" name=""/>
        <dsp:cNvSpPr/>
      </dsp:nvSpPr>
      <dsp:spPr>
        <a:xfrm>
          <a:off x="0" y="3259190"/>
          <a:ext cx="2751143" cy="1033981"/>
        </a:xfrm>
        <a:prstGeom prst="roundRect">
          <a:avLst/>
        </a:prstGeom>
        <a:gradFill rotWithShape="0">
          <a:gsLst>
            <a:gs pos="0">
              <a:schemeClr val="accent5">
                <a:hueOff val="0"/>
                <a:satOff val="0"/>
                <a:lumOff val="0"/>
                <a:alphaOff val="0"/>
                <a:tint val="96000"/>
                <a:lumMod val="102000"/>
              </a:schemeClr>
            </a:gs>
            <a:gs pos="100000">
              <a:schemeClr val="accent5">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780" tIns="72390" rIns="144780" bIns="72390" numCol="1" spcCol="1270" anchor="ctr" anchorCtr="0">
          <a:noAutofit/>
        </a:bodyPr>
        <a:lstStyle/>
        <a:p>
          <a:pPr lvl="0" algn="l" defTabSz="1689100">
            <a:lnSpc>
              <a:spcPct val="90000"/>
            </a:lnSpc>
            <a:spcBef>
              <a:spcPct val="0"/>
            </a:spcBef>
            <a:spcAft>
              <a:spcPct val="35000"/>
            </a:spcAft>
          </a:pPr>
          <a:r>
            <a:rPr lang="en-US" sz="3800" kern="1200" dirty="0" smtClean="0"/>
            <a:t>Solution #1</a:t>
          </a:r>
          <a:endParaRPr lang="en-US" sz="3800" kern="1200" dirty="0"/>
        </a:p>
      </dsp:txBody>
      <dsp:txXfrm>
        <a:off x="50475" y="3309665"/>
        <a:ext cx="2650193" cy="9330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B38C6-67CD-B242-AB33-7894F4EFE69D}">
      <dsp:nvSpPr>
        <dsp:cNvPr id="0" name=""/>
        <dsp:cNvSpPr/>
      </dsp:nvSpPr>
      <dsp:spPr>
        <a:xfrm rot="5400000">
          <a:off x="4783010" y="-1926320"/>
          <a:ext cx="827185" cy="4890920"/>
        </a:xfrm>
        <a:prstGeom prst="round2Same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a:reflection blurRad="12700" stA="26000" endPos="32000" dist="12700" dir="5400000" sy="-100000" rotWithShape="0"/>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C-store owners aren’t making as much money as they used to, and 57% of shoppers do not enter the store</a:t>
          </a:r>
          <a:endParaRPr lang="en-US" sz="1600" kern="1200" dirty="0"/>
        </a:p>
      </dsp:txBody>
      <dsp:txXfrm rot="-5400000">
        <a:off x="2751143" y="145927"/>
        <a:ext cx="4850540" cy="746425"/>
      </dsp:txXfrm>
    </dsp:sp>
    <dsp:sp modelId="{585BF877-982F-3B4B-985F-ADEF7636B3B1}">
      <dsp:nvSpPr>
        <dsp:cNvPr id="0" name=""/>
        <dsp:cNvSpPr/>
      </dsp:nvSpPr>
      <dsp:spPr>
        <a:xfrm>
          <a:off x="0" y="2149"/>
          <a:ext cx="2751143" cy="1033981"/>
        </a:xfrm>
        <a:prstGeom prst="roundRect">
          <a:avLst/>
        </a:prstGeom>
        <a:gradFill rotWithShape="0">
          <a:gsLst>
            <a:gs pos="0">
              <a:schemeClr val="accent2">
                <a:hueOff val="0"/>
                <a:satOff val="0"/>
                <a:lumOff val="0"/>
                <a:alphaOff val="0"/>
                <a:tint val="96000"/>
                <a:lumMod val="102000"/>
              </a:schemeClr>
            </a:gs>
            <a:gs pos="100000">
              <a:schemeClr val="accent2">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780" tIns="72390" rIns="144780" bIns="72390" numCol="1" spcCol="1270" anchor="ctr" anchorCtr="0">
          <a:noAutofit/>
        </a:bodyPr>
        <a:lstStyle/>
        <a:p>
          <a:pPr lvl="0" algn="l" defTabSz="1689100">
            <a:lnSpc>
              <a:spcPct val="90000"/>
            </a:lnSpc>
            <a:spcBef>
              <a:spcPct val="0"/>
            </a:spcBef>
            <a:spcAft>
              <a:spcPct val="35000"/>
            </a:spcAft>
          </a:pPr>
          <a:r>
            <a:rPr lang="en-US" sz="3800" kern="1200" dirty="0" smtClean="0"/>
            <a:t>Situation</a:t>
          </a:r>
          <a:endParaRPr lang="en-US" sz="3800" kern="1200" dirty="0"/>
        </a:p>
      </dsp:txBody>
      <dsp:txXfrm>
        <a:off x="50475" y="52624"/>
        <a:ext cx="2650193" cy="933031"/>
      </dsp:txXfrm>
    </dsp:sp>
    <dsp:sp modelId="{E156C516-561F-EF4E-B601-0B187BF35DB7}">
      <dsp:nvSpPr>
        <dsp:cNvPr id="0" name=""/>
        <dsp:cNvSpPr/>
      </dsp:nvSpPr>
      <dsp:spPr>
        <a:xfrm rot="5400000">
          <a:off x="4783010" y="-840639"/>
          <a:ext cx="827185" cy="4890920"/>
        </a:xfrm>
        <a:prstGeom prst="round2SameRect">
          <a:avLst/>
        </a:prstGeom>
        <a:solidFill>
          <a:schemeClr val="accent3">
            <a:tint val="40000"/>
            <a:alpha val="90000"/>
            <a:hueOff val="0"/>
            <a:satOff val="0"/>
            <a:lumOff val="0"/>
            <a:alphaOff val="0"/>
          </a:schemeClr>
        </a:solidFill>
        <a:ln w="9525" cap="rnd" cmpd="sng" algn="ctr">
          <a:solidFill>
            <a:schemeClr val="accent3">
              <a:tint val="40000"/>
              <a:alpha val="90000"/>
              <a:hueOff val="0"/>
              <a:satOff val="0"/>
              <a:lumOff val="0"/>
              <a:alphaOff val="0"/>
            </a:schemeClr>
          </a:solidFill>
          <a:prstDash val="solid"/>
        </a:ln>
        <a:effectLst>
          <a:reflection blurRad="12700" stA="26000" endPos="32000" dist="12700" dir="5400000" sy="-100000" rotWithShape="0"/>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Increase retailer profits by 2% annually </a:t>
          </a:r>
          <a:endParaRPr lang="en-US" sz="1600" kern="1200" dirty="0"/>
        </a:p>
      </dsp:txBody>
      <dsp:txXfrm rot="-5400000">
        <a:off x="2751143" y="1231608"/>
        <a:ext cx="4850540" cy="746425"/>
      </dsp:txXfrm>
    </dsp:sp>
    <dsp:sp modelId="{7CCC0E54-381B-6343-8CFF-656238652F36}">
      <dsp:nvSpPr>
        <dsp:cNvPr id="0" name=""/>
        <dsp:cNvSpPr/>
      </dsp:nvSpPr>
      <dsp:spPr>
        <a:xfrm>
          <a:off x="0" y="1087830"/>
          <a:ext cx="2751143" cy="1033981"/>
        </a:xfrm>
        <a:prstGeom prst="roundRect">
          <a:avLst/>
        </a:prstGeom>
        <a:gradFill rotWithShape="0">
          <a:gsLst>
            <a:gs pos="0">
              <a:schemeClr val="accent3">
                <a:hueOff val="0"/>
                <a:satOff val="0"/>
                <a:lumOff val="0"/>
                <a:alphaOff val="0"/>
                <a:tint val="96000"/>
                <a:lumMod val="102000"/>
              </a:schemeClr>
            </a:gs>
            <a:gs pos="100000">
              <a:schemeClr val="accent3">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780" tIns="72390" rIns="144780" bIns="72390" numCol="1" spcCol="1270" anchor="ctr" anchorCtr="0">
          <a:noAutofit/>
        </a:bodyPr>
        <a:lstStyle/>
        <a:p>
          <a:pPr lvl="0" algn="l" defTabSz="1689100">
            <a:lnSpc>
              <a:spcPct val="90000"/>
            </a:lnSpc>
            <a:spcBef>
              <a:spcPct val="0"/>
            </a:spcBef>
            <a:spcAft>
              <a:spcPct val="35000"/>
            </a:spcAft>
          </a:pPr>
          <a:r>
            <a:rPr lang="en-US" sz="3800" kern="1200" dirty="0" smtClean="0"/>
            <a:t>Goal</a:t>
          </a:r>
          <a:endParaRPr lang="en-US" sz="3800" kern="1200" dirty="0"/>
        </a:p>
      </dsp:txBody>
      <dsp:txXfrm>
        <a:off x="50475" y="1138305"/>
        <a:ext cx="2650193" cy="933031"/>
      </dsp:txXfrm>
    </dsp:sp>
    <dsp:sp modelId="{3A85EBAA-16AD-244E-A646-5E291AC7BC43}">
      <dsp:nvSpPr>
        <dsp:cNvPr id="0" name=""/>
        <dsp:cNvSpPr/>
      </dsp:nvSpPr>
      <dsp:spPr>
        <a:xfrm rot="5400000">
          <a:off x="4783010" y="245040"/>
          <a:ext cx="827185" cy="4890920"/>
        </a:xfrm>
        <a:prstGeom prst="round2SameRect">
          <a:avLst/>
        </a:prstGeom>
        <a:solidFill>
          <a:schemeClr val="accent4">
            <a:tint val="40000"/>
            <a:alpha val="90000"/>
            <a:hueOff val="0"/>
            <a:satOff val="0"/>
            <a:lumOff val="0"/>
            <a:alphaOff val="0"/>
          </a:schemeClr>
        </a:solidFill>
        <a:ln w="9525" cap="rnd" cmpd="sng" algn="ctr">
          <a:solidFill>
            <a:schemeClr val="accent4">
              <a:tint val="40000"/>
              <a:alpha val="90000"/>
              <a:hueOff val="0"/>
              <a:satOff val="0"/>
              <a:lumOff val="0"/>
              <a:alphaOff val="0"/>
            </a:schemeClr>
          </a:solidFill>
          <a:prstDash val="solid"/>
        </a:ln>
        <a:effectLst>
          <a:reflection blurRad="12700" stA="26000" endPos="32000" dist="12700" dir="5400000" sy="-100000" rotWithShape="0"/>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There is no unified reason to go into the store</a:t>
          </a:r>
          <a:endParaRPr lang="en-US" sz="1600" kern="1200" dirty="0"/>
        </a:p>
      </dsp:txBody>
      <dsp:txXfrm rot="-5400000">
        <a:off x="2751143" y="2317287"/>
        <a:ext cx="4850540" cy="746425"/>
      </dsp:txXfrm>
    </dsp:sp>
    <dsp:sp modelId="{FCCACB20-C069-3F4A-A4FE-E55DCEDDE038}">
      <dsp:nvSpPr>
        <dsp:cNvPr id="0" name=""/>
        <dsp:cNvSpPr/>
      </dsp:nvSpPr>
      <dsp:spPr>
        <a:xfrm>
          <a:off x="0" y="2173510"/>
          <a:ext cx="2751143" cy="1033981"/>
        </a:xfrm>
        <a:prstGeom prst="roundRect">
          <a:avLst/>
        </a:prstGeom>
        <a:gradFill rotWithShape="0">
          <a:gsLst>
            <a:gs pos="0">
              <a:schemeClr val="accent4">
                <a:hueOff val="0"/>
                <a:satOff val="0"/>
                <a:lumOff val="0"/>
                <a:alphaOff val="0"/>
                <a:tint val="96000"/>
                <a:lumMod val="102000"/>
              </a:schemeClr>
            </a:gs>
            <a:gs pos="100000">
              <a:schemeClr val="accent4">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780" tIns="72390" rIns="144780" bIns="72390" numCol="1" spcCol="1270" anchor="ctr" anchorCtr="0">
          <a:noAutofit/>
        </a:bodyPr>
        <a:lstStyle/>
        <a:p>
          <a:pPr lvl="0" algn="l" defTabSz="1689100">
            <a:lnSpc>
              <a:spcPct val="90000"/>
            </a:lnSpc>
            <a:spcBef>
              <a:spcPct val="0"/>
            </a:spcBef>
            <a:spcAft>
              <a:spcPct val="35000"/>
            </a:spcAft>
          </a:pPr>
          <a:r>
            <a:rPr lang="en-US" sz="3800" kern="1200" dirty="0" smtClean="0"/>
            <a:t>Problem #2</a:t>
          </a:r>
          <a:endParaRPr lang="en-US" sz="3800" kern="1200" dirty="0"/>
        </a:p>
      </dsp:txBody>
      <dsp:txXfrm>
        <a:off x="50475" y="2223985"/>
        <a:ext cx="2650193" cy="933031"/>
      </dsp:txXfrm>
    </dsp:sp>
    <dsp:sp modelId="{D58DBF8E-C81F-E64C-86FB-73B65AF2F2D9}">
      <dsp:nvSpPr>
        <dsp:cNvPr id="0" name=""/>
        <dsp:cNvSpPr/>
      </dsp:nvSpPr>
      <dsp:spPr>
        <a:xfrm rot="5400000">
          <a:off x="4783010" y="1330721"/>
          <a:ext cx="827185" cy="4890920"/>
        </a:xfrm>
        <a:prstGeom prst="round2SameRect">
          <a:avLst/>
        </a:prstGeom>
        <a:solidFill>
          <a:schemeClr val="accent5">
            <a:tint val="40000"/>
            <a:alpha val="90000"/>
            <a:hueOff val="0"/>
            <a:satOff val="0"/>
            <a:lumOff val="0"/>
            <a:alphaOff val="0"/>
          </a:schemeClr>
        </a:solidFill>
        <a:ln w="9525" cap="rnd" cmpd="sng" algn="ctr">
          <a:solidFill>
            <a:schemeClr val="accent5">
              <a:tint val="40000"/>
              <a:alpha val="90000"/>
              <a:hueOff val="0"/>
              <a:satOff val="0"/>
              <a:lumOff val="0"/>
              <a:alphaOff val="0"/>
            </a:schemeClr>
          </a:solidFill>
          <a:prstDash val="solid"/>
        </a:ln>
        <a:effectLst>
          <a:reflection blurRad="12700" stA="26000" endPos="32000" dist="12700" dir="5400000" sy="-100000" rotWithShape="0"/>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Partner with </a:t>
          </a:r>
          <a:r>
            <a:rPr lang="en-US" sz="1600" kern="1200" dirty="0" err="1" smtClean="0"/>
            <a:t>GasBuddy</a:t>
          </a:r>
          <a:r>
            <a:rPr lang="en-US" sz="1600" kern="1200" dirty="0" smtClean="0"/>
            <a:t> to create a unified reason to go into the store</a:t>
          </a:r>
          <a:endParaRPr lang="en-US" sz="1600" kern="1200" dirty="0"/>
        </a:p>
      </dsp:txBody>
      <dsp:txXfrm rot="-5400000">
        <a:off x="2751143" y="3402968"/>
        <a:ext cx="4850540" cy="746425"/>
      </dsp:txXfrm>
    </dsp:sp>
    <dsp:sp modelId="{B547580B-6CA4-5B48-B32A-BCEF4E90A717}">
      <dsp:nvSpPr>
        <dsp:cNvPr id="0" name=""/>
        <dsp:cNvSpPr/>
      </dsp:nvSpPr>
      <dsp:spPr>
        <a:xfrm>
          <a:off x="0" y="3259190"/>
          <a:ext cx="2751143" cy="1033981"/>
        </a:xfrm>
        <a:prstGeom prst="roundRect">
          <a:avLst/>
        </a:prstGeom>
        <a:gradFill rotWithShape="0">
          <a:gsLst>
            <a:gs pos="0">
              <a:schemeClr val="accent5">
                <a:hueOff val="0"/>
                <a:satOff val="0"/>
                <a:lumOff val="0"/>
                <a:alphaOff val="0"/>
                <a:tint val="96000"/>
                <a:lumMod val="102000"/>
              </a:schemeClr>
            </a:gs>
            <a:gs pos="100000">
              <a:schemeClr val="accent5">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780" tIns="72390" rIns="144780" bIns="72390" numCol="1" spcCol="1270" anchor="ctr" anchorCtr="0">
          <a:noAutofit/>
        </a:bodyPr>
        <a:lstStyle/>
        <a:p>
          <a:pPr lvl="0" algn="l" defTabSz="1689100">
            <a:lnSpc>
              <a:spcPct val="90000"/>
            </a:lnSpc>
            <a:spcBef>
              <a:spcPct val="0"/>
            </a:spcBef>
            <a:spcAft>
              <a:spcPct val="35000"/>
            </a:spcAft>
          </a:pPr>
          <a:r>
            <a:rPr lang="en-US" sz="3800" kern="1200" dirty="0" smtClean="0"/>
            <a:t>Solution #2</a:t>
          </a:r>
          <a:endParaRPr lang="en-US" sz="3800" kern="1200" dirty="0"/>
        </a:p>
      </dsp:txBody>
      <dsp:txXfrm>
        <a:off x="50475" y="3309665"/>
        <a:ext cx="2650193" cy="93303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C94902-5E75-4AF4-8522-CDB72A3D7494}" type="datetimeFigureOut">
              <a:rPr lang="en-US" smtClean="0"/>
              <a:pPr/>
              <a:t>11/10/14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727FD-AB63-4DE4-926B-DC93B4B39BF6}" type="slidenum">
              <a:rPr lang="en-US" smtClean="0"/>
              <a:pPr/>
              <a:t>‹#›</a:t>
            </a:fld>
            <a:endParaRPr lang="en-US"/>
          </a:p>
        </p:txBody>
      </p:sp>
    </p:spTree>
    <p:extLst>
      <p:ext uri="{BB962C8B-B14F-4D97-AF65-F5344CB8AC3E}">
        <p14:creationId xmlns:p14="http://schemas.microsoft.com/office/powerpoint/2010/main" val="2576817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727FD-AB63-4DE4-926B-DC93B4B39BF6}" type="slidenum">
              <a:rPr lang="en-US" smtClean="0"/>
              <a:pPr/>
              <a:t>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smtClean="0"/>
              <a:t>1.</a:t>
            </a:r>
            <a:r>
              <a:rPr lang="en-US" baseline="0" dirty="0" smtClean="0"/>
              <a:t>        Shopper e</a:t>
            </a:r>
            <a:r>
              <a:rPr lang="en-US" dirty="0" smtClean="0"/>
              <a:t>nters store for routine or indulgent purchase</a:t>
            </a:r>
          </a:p>
          <a:p>
            <a:pPr marL="457200" indent="-457200">
              <a:buFont typeface="+mj-lt"/>
              <a:buAutoNum type="arabicPeriod"/>
            </a:pPr>
            <a:r>
              <a:rPr lang="en-US" dirty="0" smtClean="0"/>
              <a:t>Scan rewards card or mobile device upon purchase</a:t>
            </a:r>
          </a:p>
          <a:p>
            <a:pPr marL="457200" indent="-457200">
              <a:buFont typeface="+mj-lt"/>
              <a:buAutoNum type="arabicPeriod"/>
            </a:pPr>
            <a:r>
              <a:rPr lang="en-US" dirty="0" smtClean="0"/>
              <a:t>Points</a:t>
            </a:r>
            <a:r>
              <a:rPr lang="en-US" baseline="0" dirty="0" smtClean="0"/>
              <a:t> begin to</a:t>
            </a:r>
            <a:r>
              <a:rPr lang="en-US" dirty="0" smtClean="0"/>
              <a:t> total in consumers rewards account</a:t>
            </a:r>
          </a:p>
          <a:p>
            <a:pPr marL="457200" indent="-457200">
              <a:buFont typeface="+mj-lt"/>
              <a:buAutoNum type="arabicPeriod"/>
            </a:pPr>
            <a:r>
              <a:rPr lang="en-US" dirty="0" smtClean="0"/>
              <a:t>Each point milestone one reaches higher discount on gas</a:t>
            </a:r>
          </a:p>
          <a:p>
            <a:pPr marL="457200" indent="-457200">
              <a:buFont typeface="+mj-lt"/>
              <a:buAutoNum type="arabicPeriod"/>
            </a:pPr>
            <a:r>
              <a:rPr lang="en-US" dirty="0" smtClean="0"/>
              <a:t>At the pump or cash register, consumer may use points for discount on fill up</a:t>
            </a:r>
          </a:p>
          <a:p>
            <a:endParaRPr lang="en-US" dirty="0"/>
          </a:p>
        </p:txBody>
      </p:sp>
      <p:sp>
        <p:nvSpPr>
          <p:cNvPr id="4" name="Slide Number Placeholder 3"/>
          <p:cNvSpPr>
            <a:spLocks noGrp="1"/>
          </p:cNvSpPr>
          <p:nvPr>
            <p:ph type="sldNum" sz="quarter" idx="10"/>
          </p:nvPr>
        </p:nvSpPr>
        <p:spPr/>
        <p:txBody>
          <a:bodyPr/>
          <a:lstStyle/>
          <a:p>
            <a:fld id="{39F727FD-AB63-4DE4-926B-DC93B4B39BF6}" type="slidenum">
              <a:rPr lang="en-US" smtClean="0"/>
              <a:pPr/>
              <a:t>9</a:t>
            </a:fld>
            <a:endParaRPr lang="en-US"/>
          </a:p>
        </p:txBody>
      </p:sp>
    </p:spTree>
    <p:extLst>
      <p:ext uri="{BB962C8B-B14F-4D97-AF65-F5344CB8AC3E}">
        <p14:creationId xmlns:p14="http://schemas.microsoft.com/office/powerpoint/2010/main" val="2394160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Delivers real value: allows customers to save money on something they need when buying things they want (crave/indulge) rather than them paying full price on something they hate paying</a:t>
            </a:r>
            <a:r>
              <a:rPr lang="en-US" baseline="0" dirty="0" smtClean="0"/>
              <a:t> to specials on things they may not even buy if they didn’t have the discount or freebie.</a:t>
            </a:r>
          </a:p>
          <a:p>
            <a:pPr marL="228600" indent="-228600">
              <a:buAutoNum type="arabicPeriod"/>
            </a:pPr>
            <a:r>
              <a:rPr lang="en-US" dirty="0" smtClean="0"/>
              <a:t>It’s simple and convenient:</a:t>
            </a:r>
            <a:r>
              <a:rPr lang="en-US" baseline="0" dirty="0" smtClean="0"/>
              <a:t> just scan your rewards card and rack up fuel points. Able to use the rewards card at the pump and at the cashier (card or cash) or go completely mobile</a:t>
            </a:r>
          </a:p>
          <a:p>
            <a:pPr marL="228600" indent="-228600">
              <a:buAutoNum type="arabicPeriod"/>
            </a:pPr>
            <a:r>
              <a:rPr lang="en-US" sz="1200" kern="1200" dirty="0" smtClean="0">
                <a:solidFill>
                  <a:schemeClr val="tx1"/>
                </a:solidFill>
                <a:latin typeface="+mn-lt"/>
                <a:ea typeface="+mn-ea"/>
                <a:cs typeface="+mn-cs"/>
              </a:rPr>
              <a:t>The number of rewards programs jumped 27 percent from 2010 through 2012, according to research firm Colloquy. Membership has soared as well. The average U.S. household has 22 loyalty-program memberships and actively uses 10.</a:t>
            </a:r>
            <a:endParaRPr lang="en-US" dirty="0"/>
          </a:p>
        </p:txBody>
      </p:sp>
      <p:sp>
        <p:nvSpPr>
          <p:cNvPr id="4" name="Slide Number Placeholder 3"/>
          <p:cNvSpPr>
            <a:spLocks noGrp="1"/>
          </p:cNvSpPr>
          <p:nvPr>
            <p:ph type="sldNum" sz="quarter" idx="10"/>
          </p:nvPr>
        </p:nvSpPr>
        <p:spPr/>
        <p:txBody>
          <a:bodyPr/>
          <a:lstStyle/>
          <a:p>
            <a:fld id="{39F727FD-AB63-4DE4-926B-DC93B4B39BF6}" type="slidenum">
              <a:rPr lang="en-US" smtClean="0"/>
              <a:pPr/>
              <a:t>10</a:t>
            </a:fld>
            <a:endParaRPr lang="en-US"/>
          </a:p>
        </p:txBody>
      </p:sp>
    </p:spTree>
    <p:extLst>
      <p:ext uri="{BB962C8B-B14F-4D97-AF65-F5344CB8AC3E}">
        <p14:creationId xmlns:p14="http://schemas.microsoft.com/office/powerpoint/2010/main" val="243218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Solution</a:t>
            </a:r>
            <a:r>
              <a:rPr lang="en-US" baseline="0" dirty="0" smtClean="0"/>
              <a:t> #1: Get shoppers to enter the store by flipping the rewards program so that c-store purchases earn free gas</a:t>
            </a:r>
            <a:endParaRPr lang="en-US" dirty="0"/>
          </a:p>
        </p:txBody>
      </p:sp>
      <p:sp>
        <p:nvSpPr>
          <p:cNvPr id="4" name="Slide Number Placeholder 3"/>
          <p:cNvSpPr>
            <a:spLocks noGrp="1"/>
          </p:cNvSpPr>
          <p:nvPr>
            <p:ph type="sldNum" sz="quarter" idx="10"/>
          </p:nvPr>
        </p:nvSpPr>
        <p:spPr/>
        <p:txBody>
          <a:bodyPr/>
          <a:lstStyle/>
          <a:p>
            <a:fld id="{39F727FD-AB63-4DE4-926B-DC93B4B39BF6}" type="slidenum">
              <a:rPr lang="en-US" smtClean="0"/>
              <a:pPr/>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second key finding:</a:t>
            </a:r>
            <a:endParaRPr lang="en-US" dirty="0"/>
          </a:p>
        </p:txBody>
      </p:sp>
      <p:sp>
        <p:nvSpPr>
          <p:cNvPr id="4" name="Slide Number Placeholder 3"/>
          <p:cNvSpPr>
            <a:spLocks noGrp="1"/>
          </p:cNvSpPr>
          <p:nvPr>
            <p:ph type="sldNum" sz="quarter" idx="10"/>
          </p:nvPr>
        </p:nvSpPr>
        <p:spPr/>
        <p:txBody>
          <a:bodyPr/>
          <a:lstStyle/>
          <a:p>
            <a:fld id="{39F727FD-AB63-4DE4-926B-DC93B4B39BF6}" type="slidenum">
              <a:rPr lang="en-US" smtClean="0"/>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Male 26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graduated from University of Illinois Urbana-Champaign (UIUC) last year. Now I am working at a small agriculture equipment company at Chicago. My girlfriend is PHD candidate in physics at UIUC. So now we are having a “long distance” relationship. Normally I will drive to Champaign on Friday’s night and be back to Chicago on Sunday’s night, so I can spend a sweet weekend with my girlfriend. We are planning to get married next year and I am trying to save some money.</a:t>
            </a:r>
          </a:p>
          <a:p>
            <a:r>
              <a:rPr lang="en-US" sz="1200" kern="1200" dirty="0" smtClean="0">
                <a:solidFill>
                  <a:schemeClr val="tx1"/>
                </a:solidFill>
                <a:effectLst/>
                <a:latin typeface="+mn-lt"/>
                <a:ea typeface="+mn-ea"/>
                <a:cs typeface="+mn-cs"/>
              </a:rPr>
              <a:t>My car is Acura TL, which is an “expert” in saving gas. As we all know, Chicago always has a higher gas price than any other little cities like Rantoul, Kankakee or Champaign-Urbana in IL. So I always use an app called “gas buddy” to search lowest gas price before adding gas. Personally, I like this ad. It has accurate gas prices most of the time. It saves me a lot of money because I have to go back and forth at least four times between Champaign and Chicago within one month. The app is clean and easy to use. I do not go into the store because I am in a hurry to go back to home most of the times. Besides, I know the snacks at convenience store will be more expensive than Costco, which I usually shop with. I will keep using this app to save my money spending on gas.</a:t>
            </a:r>
          </a:p>
          <a:p>
            <a:endParaRPr lang="en-US" dirty="0"/>
          </a:p>
        </p:txBody>
      </p:sp>
      <p:sp>
        <p:nvSpPr>
          <p:cNvPr id="4" name="Slide Number Placeholder 3"/>
          <p:cNvSpPr>
            <a:spLocks noGrp="1"/>
          </p:cNvSpPr>
          <p:nvPr>
            <p:ph type="sldNum" sz="quarter" idx="10"/>
          </p:nvPr>
        </p:nvSpPr>
        <p:spPr/>
        <p:txBody>
          <a:bodyPr/>
          <a:lstStyle/>
          <a:p>
            <a:fld id="{39F727FD-AB63-4DE4-926B-DC93B4B39BF6}" type="slidenum">
              <a:rPr lang="en-US" smtClean="0"/>
              <a:pPr/>
              <a:t>13</a:t>
            </a:fld>
            <a:endParaRPr lang="en-US"/>
          </a:p>
        </p:txBody>
      </p:sp>
    </p:spTree>
    <p:extLst>
      <p:ext uri="{BB962C8B-B14F-4D97-AF65-F5344CB8AC3E}">
        <p14:creationId xmlns:p14="http://schemas.microsoft.com/office/powerpoint/2010/main" val="916237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indent="-457200">
              <a:buFont typeface="+mj-lt"/>
              <a:buAutoNum type="arabicPeriod"/>
            </a:pPr>
            <a:r>
              <a:rPr lang="en-US" dirty="0" smtClean="0"/>
              <a:t>Shopper uses </a:t>
            </a:r>
            <a:r>
              <a:rPr lang="en-US" dirty="0" err="1" smtClean="0"/>
              <a:t>GasBuddy</a:t>
            </a:r>
            <a:r>
              <a:rPr lang="en-US" dirty="0" smtClean="0"/>
              <a:t> to locate station with cheapest gas</a:t>
            </a:r>
          </a:p>
          <a:p>
            <a:pPr marL="457200" indent="-457200">
              <a:buFont typeface="+mj-lt"/>
              <a:buAutoNum type="arabicPeriod"/>
            </a:pPr>
            <a:r>
              <a:rPr lang="en-US" dirty="0" smtClean="0"/>
              <a:t>Upon arrival </a:t>
            </a:r>
            <a:r>
              <a:rPr lang="en-US" dirty="0" err="1" smtClean="0"/>
              <a:t>GasBuddy</a:t>
            </a:r>
            <a:r>
              <a:rPr lang="en-US" dirty="0" smtClean="0"/>
              <a:t> prompts the user to update the gas price</a:t>
            </a:r>
          </a:p>
          <a:p>
            <a:pPr marL="457200" indent="-457200">
              <a:buFont typeface="+mj-lt"/>
              <a:buAutoNum type="arabicPeriod"/>
            </a:pPr>
            <a:r>
              <a:rPr lang="en-US" dirty="0" smtClean="0"/>
              <a:t>When the user updates the price, the app generates an immediately redeemable reward coupon for a free or discounted in-store item</a:t>
            </a:r>
          </a:p>
          <a:p>
            <a:pPr marL="457200" indent="-457200">
              <a:buFont typeface="+mj-lt"/>
              <a:buAutoNum type="arabicPeriod"/>
            </a:pPr>
            <a:r>
              <a:rPr lang="en-US" dirty="0" smtClean="0"/>
              <a:t>The user then goes into the store to redeem his/her coupon</a:t>
            </a:r>
          </a:p>
          <a:p>
            <a:pPr marL="457200" indent="-457200">
              <a:buFont typeface="+mj-lt"/>
              <a:buAutoNum type="arabicPeriod"/>
            </a:pPr>
            <a:r>
              <a:rPr lang="en-US" dirty="0" smtClean="0"/>
              <a:t>Inside the store, the user may purchase additional </a:t>
            </a:r>
            <a:r>
              <a:rPr lang="en-US" dirty="0" smtClean="0"/>
              <a:t>items</a:t>
            </a:r>
          </a:p>
          <a:p>
            <a:pPr marL="457200" indent="-457200">
              <a:buFont typeface="+mj-lt"/>
              <a:buAutoNum type="arabicPeriod"/>
            </a:pPr>
            <a:endParaRPr lang="en-US" dirty="0" smtClean="0"/>
          </a:p>
          <a:p>
            <a:endParaRPr lang="en-US" dirty="0"/>
          </a:p>
        </p:txBody>
      </p:sp>
      <p:sp>
        <p:nvSpPr>
          <p:cNvPr id="4" name="Slide Number Placeholder 3"/>
          <p:cNvSpPr>
            <a:spLocks noGrp="1"/>
          </p:cNvSpPr>
          <p:nvPr>
            <p:ph type="sldNum" sz="quarter" idx="10"/>
          </p:nvPr>
        </p:nvSpPr>
        <p:spPr/>
        <p:txBody>
          <a:bodyPr/>
          <a:lstStyle/>
          <a:p>
            <a:fld id="{39F727FD-AB63-4DE4-926B-DC93B4B39BF6}" type="slidenum">
              <a:rPr lang="en-US" smtClean="0"/>
              <a:pPr/>
              <a:t>17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Today, I noticed that Gas Buddy begins to remind me there are plenty of promotions running at convenience stores. I can get free candy during Halloween. That is sweet! I even did not notice this kind of activities before! I went into the store and grabbed few candies. The thing surprised me is that the beer is not as expensive as I imagine. Actually, there is a promotion running at store. I would definitely love to buy some and share with my girlfriend this weekend!</a:t>
            </a:r>
          </a:p>
          <a:p>
            <a:endParaRPr lang="en-US" dirty="0"/>
          </a:p>
        </p:txBody>
      </p:sp>
      <p:sp>
        <p:nvSpPr>
          <p:cNvPr id="4" name="Slide Number Placeholder 3"/>
          <p:cNvSpPr>
            <a:spLocks noGrp="1"/>
          </p:cNvSpPr>
          <p:nvPr>
            <p:ph type="sldNum" sz="quarter" idx="10"/>
          </p:nvPr>
        </p:nvSpPr>
        <p:spPr/>
        <p:txBody>
          <a:bodyPr/>
          <a:lstStyle/>
          <a:p>
            <a:fld id="{39F727FD-AB63-4DE4-926B-DC93B4B39BF6}" type="slidenum">
              <a:rPr lang="en-US" smtClean="0"/>
              <a:pPr/>
              <a:t>20</a:t>
            </a:fld>
            <a:endParaRPr lang="en-US"/>
          </a:p>
        </p:txBody>
      </p:sp>
    </p:spTree>
    <p:extLst>
      <p:ext uri="{BB962C8B-B14F-4D97-AF65-F5344CB8AC3E}">
        <p14:creationId xmlns:p14="http://schemas.microsoft.com/office/powerpoint/2010/main" val="2336867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Solution #2: Get</a:t>
            </a:r>
            <a:r>
              <a:rPr lang="en-US" baseline="0" dirty="0" smtClean="0"/>
              <a:t> </a:t>
            </a:r>
            <a:r>
              <a:rPr lang="en-US" baseline="0" dirty="0" err="1" smtClean="0"/>
              <a:t>GasBuddy</a:t>
            </a:r>
            <a:r>
              <a:rPr lang="en-US" baseline="0" dirty="0" smtClean="0"/>
              <a:t> users</a:t>
            </a:r>
            <a:r>
              <a:rPr lang="en-US" dirty="0" smtClean="0"/>
              <a:t> to enter</a:t>
            </a:r>
            <a:r>
              <a:rPr lang="en-US" baseline="0" dirty="0" smtClean="0"/>
              <a:t> the store by promoting free gifts and promotions in store</a:t>
            </a:r>
            <a:endParaRPr lang="en-US" dirty="0"/>
          </a:p>
        </p:txBody>
      </p:sp>
      <p:sp>
        <p:nvSpPr>
          <p:cNvPr id="4" name="Slide Number Placeholder 3"/>
          <p:cNvSpPr>
            <a:spLocks noGrp="1"/>
          </p:cNvSpPr>
          <p:nvPr>
            <p:ph type="sldNum" sz="quarter" idx="10"/>
          </p:nvPr>
        </p:nvSpPr>
        <p:spPr/>
        <p:txBody>
          <a:bodyPr/>
          <a:lstStyle/>
          <a:p>
            <a:fld id="{39F727FD-AB63-4DE4-926B-DC93B4B39BF6}" type="slidenum">
              <a:rPr lang="en-US" smtClean="0"/>
              <a:pPr/>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409575" y="-4763"/>
            <a:ext cx="3761184"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196302" y="1380071"/>
            <a:ext cx="6430967"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386534" y="3996267"/>
            <a:ext cx="5240734" cy="1388534"/>
          </a:xfrm>
        </p:spPr>
        <p:txBody>
          <a:bodyPr anchor="t">
            <a:normAutofit/>
          </a:bodyPr>
          <a:lstStyle>
            <a:lvl1pPr marL="0" indent="0" algn="r">
              <a:buNone/>
              <a:defRPr sz="210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5" name="Footer Placeholder 4"/>
          <p:cNvSpPr>
            <a:spLocks noGrp="1"/>
          </p:cNvSpPr>
          <p:nvPr>
            <p:ph type="ftr" sz="quarter" idx="11"/>
          </p:nvPr>
        </p:nvSpPr>
        <p:spPr>
          <a:xfrm>
            <a:off x="3999310" y="5883278"/>
            <a:ext cx="3243033"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5" y="4732865"/>
            <a:ext cx="7514033"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89509" y="932112"/>
            <a:ext cx="6169458"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3235" y="5299603"/>
            <a:ext cx="7514033" cy="493712"/>
          </a:xfrm>
        </p:spPr>
        <p:txBody>
          <a:bodyPr>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6" y="685800"/>
            <a:ext cx="7514033"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235" y="4343400"/>
            <a:ext cx="7514035" cy="1447800"/>
          </a:xfrm>
        </p:spPr>
        <p:txBody>
          <a:bodyPr anchor="ctr">
            <a:normAutofit/>
          </a:bodyPr>
          <a:lstStyle>
            <a:lvl1pPr marL="0" indent="0" algn="ctr">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0069" y="281939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656160" y="685801"/>
            <a:ext cx="6742509"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827610" y="3428999"/>
            <a:ext cx="6399611" cy="381000"/>
          </a:xfrm>
        </p:spPr>
        <p:txBody>
          <a:bodyPr anchor="ctr">
            <a:normAutofit/>
          </a:bodyPr>
          <a:lstStyle>
            <a:lvl1pPr marL="0" indent="0">
              <a:buFontTx/>
              <a:buNone/>
              <a:defRPr sz="1800"/>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13235" y="4343400"/>
            <a:ext cx="7514033" cy="1447800"/>
          </a:xfrm>
        </p:spPr>
        <p:txBody>
          <a:bodyPr anchor="ctr">
            <a:normAutofit/>
          </a:bodyPr>
          <a:lstStyle>
            <a:lvl1pPr marL="0" indent="0" algn="ctr">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235" y="3308581"/>
            <a:ext cx="7514032"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235" y="4777381"/>
            <a:ext cx="7514033" cy="860400"/>
          </a:xfrm>
        </p:spPr>
        <p:txBody>
          <a:bodyPr anchor="t">
            <a:normAutofit/>
          </a:bodyPr>
          <a:lstStyle>
            <a:lvl1pPr marL="0" indent="0" algn="r">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0069" y="281939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656160" y="685801"/>
            <a:ext cx="6742509"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13236" y="3886200"/>
            <a:ext cx="7514033"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235" y="4775200"/>
            <a:ext cx="7514033" cy="1016000"/>
          </a:xfrm>
        </p:spPr>
        <p:txBody>
          <a:bodyPr anchor="t">
            <a:normAutofit/>
          </a:bodyPr>
          <a:lstStyle>
            <a:lvl1pPr marL="0" indent="0" algn="r">
              <a:buNone/>
              <a:defRPr sz="18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3"/>
            <a:ext cx="7514034"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13235" y="3505200"/>
            <a:ext cx="7514035"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235" y="4343400"/>
            <a:ext cx="7514035" cy="1447800"/>
          </a:xfrm>
        </p:spPr>
        <p:txBody>
          <a:bodyPr anchor="t">
            <a:normAutofit/>
          </a:bodyPr>
          <a:lstStyle>
            <a:lvl1pPr marL="0" indent="0" algn="l">
              <a:buNone/>
              <a:defRPr sz="18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9493" y="685800"/>
            <a:ext cx="1327777"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3235" y="685800"/>
            <a:ext cx="6014807"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213894" y="5867134"/>
            <a:ext cx="413375"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9211" y="2666999"/>
            <a:ext cx="6698060"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29209" y="4777381"/>
            <a:ext cx="6698061" cy="860400"/>
          </a:xfrm>
        </p:spPr>
        <p:txBody>
          <a:bodyPr anchor="t">
            <a:normAutofit/>
          </a:bodyPr>
          <a:lstStyle>
            <a:lvl1pPr marL="0" indent="0" algn="r">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3"/>
            <a:ext cx="7514035"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13236" y="2667002"/>
            <a:ext cx="3671291" cy="3124201"/>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55975" y="2667000"/>
            <a:ext cx="3671292" cy="3124200"/>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29134" y="2658533"/>
            <a:ext cx="3455391" cy="576262"/>
          </a:xfrm>
        </p:spPr>
        <p:txBody>
          <a:bodyPr anchor="b">
            <a:noAutofit/>
          </a:bodyPr>
          <a:lstStyle>
            <a:lvl1pPr marL="0" indent="0">
              <a:buNone/>
              <a:defRPr sz="2800" b="0">
                <a:solidFill>
                  <a:schemeClr val="accent1">
                    <a:lumMod val="7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13233" y="3335337"/>
            <a:ext cx="3671292"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60367" y="2667000"/>
            <a:ext cx="3466903" cy="576262"/>
          </a:xfrm>
        </p:spPr>
        <p:txBody>
          <a:bodyPr anchor="b">
            <a:noAutofit/>
          </a:bodyPr>
          <a:lstStyle>
            <a:lvl1pPr marL="0" indent="0">
              <a:buNone/>
              <a:defRPr sz="2800" b="0">
                <a:solidFill>
                  <a:schemeClr val="accent1">
                    <a:lumMod val="7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5975" y="3335337"/>
            <a:ext cx="3671292"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5" y="1600200"/>
            <a:ext cx="266184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46526" y="685802"/>
            <a:ext cx="4680743"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3235" y="2971800"/>
            <a:ext cx="2661841" cy="1828800"/>
          </a:xfrm>
        </p:spPr>
        <p:txBody>
          <a:bodyPr>
            <a:normAutofit/>
          </a:bodyPr>
          <a:lstStyle>
            <a:lvl1pPr marL="0" indent="0" algn="ctr">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044" y="1752599"/>
            <a:ext cx="4069619"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96012" y="914400"/>
            <a:ext cx="246073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2044" y="3124199"/>
            <a:ext cx="4069619" cy="1828800"/>
          </a:xfrm>
        </p:spPr>
        <p:txBody>
          <a:bodyPr>
            <a:normAutofit/>
          </a:bodyPr>
          <a:lstStyle>
            <a:lvl1pPr marL="0" indent="0" algn="ctr">
              <a:buNone/>
              <a:defRPr sz="18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13109" y="3"/>
            <a:ext cx="1827610"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113235" y="685803"/>
            <a:ext cx="7514035"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13234" y="2667002"/>
            <a:ext cx="7514035"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99492" y="5883278"/>
            <a:ext cx="85725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11/10/14</a:t>
            </a:fld>
            <a:endParaRPr lang="en-US" dirty="0"/>
          </a:p>
        </p:txBody>
      </p:sp>
      <p:sp>
        <p:nvSpPr>
          <p:cNvPr id="5" name="Footer Placeholder 4"/>
          <p:cNvSpPr>
            <a:spLocks noGrp="1"/>
          </p:cNvSpPr>
          <p:nvPr>
            <p:ph type="ftr" sz="quarter" idx="3"/>
          </p:nvPr>
        </p:nvSpPr>
        <p:spPr>
          <a:xfrm>
            <a:off x="1929211" y="5883278"/>
            <a:ext cx="5313133"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8213894" y="5883278"/>
            <a:ext cx="413375"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189"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44" indent="-285744" algn="l" defTabSz="457189"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32" indent="-285744" algn="l" defTabSz="457189"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21" indent="-285744" algn="l" defTabSz="457189"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12" indent="-171446" algn="l" defTabSz="457189"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01" indent="-171446" algn="l" defTabSz="457189"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537" indent="-228594" algn="l" defTabSz="457189"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726" indent="-228594" algn="l" defTabSz="457189"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8914" indent="-228594" algn="l" defTabSz="457189"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103" indent="-228594" algn="l" defTabSz="457189"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2.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tiff"/><Relationship Id="rId1" Type="http://schemas.openxmlformats.org/officeDocument/2006/relationships/slideLayout" Target="../slideLayouts/slideLayout10.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7.png"/><Relationship Id="rId7" Type="http://schemas.openxmlformats.org/officeDocument/2006/relationships/image" Target="../media/image20.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0.tiff"/><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2.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4.xml"/><Relationship Id="rId2"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jpg"/><Relationship Id="rId6" Type="http://schemas.openxmlformats.org/officeDocument/2006/relationships/image" Target="../media/image9.jpg"/><Relationship Id="rId7" Type="http://schemas.openxmlformats.org/officeDocument/2006/relationships/image" Target="../media/image10.jpg"/><Relationship Id="rId8"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Team A</a:t>
            </a:r>
            <a:endParaRPr lang="en-US" dirty="0"/>
          </a:p>
        </p:txBody>
      </p:sp>
      <p:sp>
        <p:nvSpPr>
          <p:cNvPr id="3" name="Subtitle 2"/>
          <p:cNvSpPr>
            <a:spLocks noGrp="1"/>
          </p:cNvSpPr>
          <p:nvPr>
            <p:ph type="subTitle" idx="1"/>
          </p:nvPr>
        </p:nvSpPr>
        <p:spPr/>
        <p:txBody>
          <a:bodyPr/>
          <a:lstStyle/>
          <a:p>
            <a:r>
              <a:rPr lang="en-US" dirty="0" smtClean="0"/>
              <a:t>Jamie Maynard, Lynn </a:t>
            </a:r>
            <a:r>
              <a:rPr lang="en-US" dirty="0" err="1" smtClean="0"/>
              <a:t>Dongni</a:t>
            </a:r>
            <a:r>
              <a:rPr lang="en-US" dirty="0" smtClean="0"/>
              <a:t>, Nick Ulrich, Seneca Zuniga, Lynnae Van Voorthuysen</a:t>
            </a:r>
            <a:endParaRPr lang="en-US" dirty="0"/>
          </a:p>
        </p:txBody>
      </p:sp>
      <p:pic>
        <p:nvPicPr>
          <p:cNvPr id="1028" name="Picture 4" descr="http://www.hispanicprblog.com/wp-content/uploads/2009/09/MillerCoors-Logo.gif"/>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7268" y="5525582"/>
            <a:ext cx="3810000" cy="885825"/>
          </a:xfrm>
          <a:prstGeom prst="rect">
            <a:avLst/>
          </a:prstGeom>
          <a:solidFill>
            <a:srgbClr val="CBCECF"/>
          </a:solidFill>
        </p:spPr>
      </p:pic>
    </p:spTree>
    <p:extLst>
      <p:ext uri="{BB962C8B-B14F-4D97-AF65-F5344CB8AC3E}">
        <p14:creationId xmlns:p14="http://schemas.microsoft.com/office/powerpoint/2010/main" val="113133013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it would work</a:t>
            </a:r>
            <a:endParaRPr lang="en-US" dirty="0"/>
          </a:p>
        </p:txBody>
      </p:sp>
      <p:sp>
        <p:nvSpPr>
          <p:cNvPr id="3" name="Content Placeholder 2"/>
          <p:cNvSpPr>
            <a:spLocks noGrp="1"/>
          </p:cNvSpPr>
          <p:nvPr>
            <p:ph idx="1"/>
          </p:nvPr>
        </p:nvSpPr>
        <p:spPr/>
        <p:txBody>
          <a:bodyPr/>
          <a:lstStyle/>
          <a:p>
            <a:r>
              <a:rPr lang="en-US" dirty="0" smtClean="0"/>
              <a:t>It delivers real value</a:t>
            </a:r>
            <a:endParaRPr lang="en-US" dirty="0" smtClean="0"/>
          </a:p>
          <a:p>
            <a:r>
              <a:rPr lang="en-US" dirty="0" smtClean="0"/>
              <a:t>It’s </a:t>
            </a:r>
            <a:r>
              <a:rPr lang="en-US" dirty="0" smtClean="0"/>
              <a:t>simple and convenient </a:t>
            </a:r>
            <a:endParaRPr lang="en-US" dirty="0" smtClean="0"/>
          </a:p>
          <a:p>
            <a:r>
              <a:rPr lang="en-US" dirty="0" smtClean="0"/>
              <a:t>Loyalty programs are popular</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1230725" y="1649748"/>
          <a:ext cx="7642064" cy="4295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1501309" y="350621"/>
            <a:ext cx="5536947" cy="1025389"/>
          </a:xfrm>
        </p:spPr>
        <p:txBody>
          <a:bodyPr/>
          <a:lstStyle/>
          <a:p>
            <a:r>
              <a:rPr lang="en-US" dirty="0" smtClean="0"/>
              <a:t>In Summary</a:t>
            </a:r>
            <a:endParaRPr lang="en-US" dirty="0"/>
          </a:p>
        </p:txBody>
      </p:sp>
    </p:spTree>
    <p:extLst>
      <p:ext uri="{BB962C8B-B14F-4D97-AF65-F5344CB8AC3E}">
        <p14:creationId xmlns:p14="http://schemas.microsoft.com/office/powerpoint/2010/main" val="3847376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259" y="112673"/>
            <a:ext cx="8030765" cy="1752599"/>
          </a:xfrm>
        </p:spPr>
        <p:txBody>
          <a:bodyPr/>
          <a:lstStyle/>
          <a:p>
            <a:r>
              <a:rPr lang="en-US" dirty="0" smtClean="0"/>
              <a:t>Gas Purchasing: A Competitive Sport</a:t>
            </a:r>
            <a:endParaRPr lang="en-US" dirty="0"/>
          </a:p>
        </p:txBody>
      </p:sp>
      <p:pic>
        <p:nvPicPr>
          <p:cNvPr id="5" name="Content Placeholder 4" descr="Untitled.tiff"/>
          <p:cNvPicPr>
            <a:picLocks noGrp="1" noChangeAspect="1"/>
          </p:cNvPicPr>
          <p:nvPr>
            <p:ph sz="half" idx="1"/>
          </p:nvPr>
        </p:nvPicPr>
        <p:blipFill>
          <a:blip r:embed="rId3"/>
          <a:srcRect t="-15754" b="-15754"/>
          <a:stretch>
            <a:fillRect/>
          </a:stretch>
        </p:blipFill>
        <p:spPr>
          <a:xfrm>
            <a:off x="1562398" y="808249"/>
            <a:ext cx="7312487" cy="6222792"/>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611" y="1296818"/>
            <a:ext cx="2661841" cy="514927"/>
          </a:xfrm>
        </p:spPr>
        <p:txBody>
          <a:bodyPr/>
          <a:lstStyle/>
          <a:p>
            <a:r>
              <a:rPr lang="en-US" dirty="0" smtClean="0"/>
              <a:t>Meet Mark:</a:t>
            </a:r>
            <a:endParaRPr lang="en-US" dirty="0"/>
          </a:p>
        </p:txBody>
      </p:sp>
      <p:sp>
        <p:nvSpPr>
          <p:cNvPr id="4" name="Text Placeholder 3"/>
          <p:cNvSpPr>
            <a:spLocks noGrp="1"/>
          </p:cNvSpPr>
          <p:nvPr>
            <p:ph type="body" sz="half" idx="2"/>
          </p:nvPr>
        </p:nvSpPr>
        <p:spPr>
          <a:xfrm>
            <a:off x="1098720" y="1202244"/>
            <a:ext cx="4415389" cy="5218178"/>
          </a:xfrm>
        </p:spPr>
        <p:txBody>
          <a:bodyPr/>
          <a:lstStyle/>
          <a:p>
            <a:pPr marL="285750" indent="-285750" algn="l">
              <a:buFont typeface="Arial" panose="020B0604020202020204" pitchFamily="34" charset="0"/>
              <a:buChar char="•"/>
            </a:pPr>
            <a:r>
              <a:rPr lang="en-US" dirty="0" smtClean="0"/>
              <a:t>Works in Chicago</a:t>
            </a:r>
          </a:p>
          <a:p>
            <a:pPr marL="285750" indent="-285750" algn="l">
              <a:buFont typeface="Arial" panose="020B0604020202020204" pitchFamily="34" charset="0"/>
              <a:buChar char="•"/>
            </a:pPr>
            <a:r>
              <a:rPr lang="en-US" dirty="0" smtClean="0"/>
              <a:t>Girlfriend is a PhD candidate at UIUC</a:t>
            </a:r>
          </a:p>
          <a:p>
            <a:pPr marL="285750" indent="-285750" algn="l">
              <a:buFont typeface="Arial" panose="020B0604020202020204" pitchFamily="34" charset="0"/>
              <a:buChar char="•"/>
            </a:pPr>
            <a:r>
              <a:rPr lang="en-US" dirty="0" smtClean="0"/>
              <a:t>Spends weekends in Champaign</a:t>
            </a:r>
          </a:p>
          <a:p>
            <a:pPr marL="285750" indent="-285750" algn="l">
              <a:buFont typeface="Arial" panose="020B0604020202020204" pitchFamily="34" charset="0"/>
              <a:buChar char="•"/>
            </a:pPr>
            <a:r>
              <a:rPr lang="en-US" dirty="0" smtClean="0"/>
              <a:t>Drives an Acura TL – an expert in saving gas</a:t>
            </a:r>
          </a:p>
          <a:p>
            <a:pPr marL="285750" indent="-285750" algn="l">
              <a:buFont typeface="Arial" panose="020B0604020202020204" pitchFamily="34" charset="0"/>
              <a:buChar char="•"/>
            </a:pPr>
            <a:r>
              <a:rPr lang="en-US" dirty="0" smtClean="0"/>
              <a:t>Uses </a:t>
            </a:r>
            <a:r>
              <a:rPr lang="en-US" dirty="0" err="1" smtClean="0"/>
              <a:t>GasBuddy</a:t>
            </a:r>
            <a:r>
              <a:rPr lang="en-US" dirty="0" smtClean="0"/>
              <a:t> to find lowest prices in rural cities before returning to Chicago</a:t>
            </a:r>
          </a:p>
          <a:p>
            <a:pPr marL="285750" indent="-285750" algn="l">
              <a:buFont typeface="Arial" panose="020B0604020202020204" pitchFamily="34" charset="0"/>
              <a:buChar char="•"/>
            </a:pPr>
            <a:r>
              <a:rPr lang="en-US" dirty="0" smtClean="0"/>
              <a:t>Rarely goes into the store</a:t>
            </a:r>
          </a:p>
          <a:p>
            <a:pPr marL="285750" indent="-285750" algn="l">
              <a:buFont typeface="Arial" panose="020B0604020202020204" pitchFamily="34" charset="0"/>
              <a:buChar char="•"/>
            </a:pPr>
            <a:r>
              <a:rPr lang="en-US" dirty="0" smtClean="0"/>
              <a:t>Frequently updates </a:t>
            </a:r>
            <a:r>
              <a:rPr lang="en-US" dirty="0" err="1" smtClean="0"/>
              <a:t>GasBuddy</a:t>
            </a:r>
            <a:r>
              <a:rPr lang="en-US" dirty="0"/>
              <a:t> </a:t>
            </a:r>
            <a:r>
              <a:rPr lang="en-US" dirty="0" smtClean="0"/>
              <a:t>but has yet to win a $100 gift card</a:t>
            </a:r>
            <a:endParaRPr lang="en-US" dirty="0"/>
          </a:p>
        </p:txBody>
      </p:sp>
      <p:pic>
        <p:nvPicPr>
          <p:cNvPr id="2050" name="Picture 2" descr="http://1.bp.blogspot.com/-Pv9UHUhKZXk/Tn_oNJorM2I/AAAAAAAAADI/je2w7C62B6Q/s400/3812421-man-pumping-gas.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6003"/>
          <a:stretch/>
        </p:blipFill>
        <p:spPr bwMode="auto">
          <a:xfrm>
            <a:off x="6044540" y="675777"/>
            <a:ext cx="2078182" cy="3141049"/>
          </a:xfrm>
          <a:prstGeom prst="rect">
            <a:avLst/>
          </a:prstGeom>
          <a:noFill/>
          <a:ln w="31750">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433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6302" y="1715787"/>
            <a:ext cx="6430967" cy="1068135"/>
          </a:xfrm>
        </p:spPr>
        <p:txBody>
          <a:bodyPr>
            <a:normAutofit/>
          </a:bodyPr>
          <a:lstStyle/>
          <a:p>
            <a:r>
              <a:rPr lang="en-US" sz="4400" dirty="0" smtClean="0"/>
              <a:t>Problem #2:</a:t>
            </a:r>
            <a:endParaRPr lang="en-US" sz="4400" dirty="0"/>
          </a:p>
        </p:txBody>
      </p:sp>
      <p:sp>
        <p:nvSpPr>
          <p:cNvPr id="3" name="Subtitle 2"/>
          <p:cNvSpPr>
            <a:spLocks noGrp="1"/>
          </p:cNvSpPr>
          <p:nvPr>
            <p:ph type="subTitle" idx="1"/>
          </p:nvPr>
        </p:nvSpPr>
        <p:spPr>
          <a:xfrm>
            <a:off x="2630184" y="2907203"/>
            <a:ext cx="5997084" cy="1388534"/>
          </a:xfrm>
        </p:spPr>
        <p:txBody>
          <a:bodyPr/>
          <a:lstStyle/>
          <a:p>
            <a:r>
              <a:rPr lang="en-US" dirty="0" smtClean="0"/>
              <a:t>There is no </a:t>
            </a:r>
            <a:r>
              <a:rPr lang="en-US" sz="2800" dirty="0" smtClean="0"/>
              <a:t>unified</a:t>
            </a:r>
            <a:r>
              <a:rPr lang="en-US" dirty="0" smtClean="0"/>
              <a:t> </a:t>
            </a:r>
            <a:r>
              <a:rPr lang="en-US" sz="2800" dirty="0" smtClean="0"/>
              <a:t>reason</a:t>
            </a:r>
            <a:r>
              <a:rPr lang="en-US" dirty="0" smtClean="0"/>
              <a:t> to go into the store.</a:t>
            </a:r>
            <a:endParaRPr lang="en-US" dirty="0"/>
          </a:p>
        </p:txBody>
      </p:sp>
    </p:spTree>
    <p:extLst>
      <p:ext uri="{BB962C8B-B14F-4D97-AF65-F5344CB8AC3E}">
        <p14:creationId xmlns:p14="http://schemas.microsoft.com/office/powerpoint/2010/main" val="4240108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9209" y="2381991"/>
            <a:ext cx="6698060" cy="1406237"/>
          </a:xfrm>
        </p:spPr>
        <p:txBody>
          <a:bodyPr/>
          <a:lstStyle/>
          <a:p>
            <a:r>
              <a:rPr lang="en-US" dirty="0" smtClean="0"/>
              <a:t>A most convenient solution to an inconvenient problem:</a:t>
            </a:r>
            <a:endParaRPr lang="en-US" dirty="0"/>
          </a:p>
        </p:txBody>
      </p:sp>
      <p:sp>
        <p:nvSpPr>
          <p:cNvPr id="3" name="Text Placeholder 2"/>
          <p:cNvSpPr>
            <a:spLocks noGrp="1"/>
          </p:cNvSpPr>
          <p:nvPr>
            <p:ph type="body" idx="1"/>
          </p:nvPr>
        </p:nvSpPr>
        <p:spPr>
          <a:xfrm>
            <a:off x="1353787" y="4191987"/>
            <a:ext cx="7273482" cy="1754550"/>
          </a:xfrm>
        </p:spPr>
        <p:txBody>
          <a:bodyPr>
            <a:normAutofit/>
          </a:bodyPr>
          <a:lstStyle/>
          <a:p>
            <a:r>
              <a:rPr lang="en-US" sz="2800" dirty="0" smtClean="0">
                <a:solidFill>
                  <a:schemeClr val="accent1"/>
                </a:solidFill>
              </a:rPr>
              <a:t>Use </a:t>
            </a:r>
            <a:r>
              <a:rPr lang="en-US" sz="3600" dirty="0" smtClean="0">
                <a:solidFill>
                  <a:schemeClr val="accent1"/>
                </a:solidFill>
              </a:rPr>
              <a:t>technology</a:t>
            </a:r>
            <a:r>
              <a:rPr lang="en-US" sz="2800" dirty="0" smtClean="0">
                <a:solidFill>
                  <a:schemeClr val="accent1"/>
                </a:solidFill>
              </a:rPr>
              <a:t> to create a</a:t>
            </a:r>
          </a:p>
          <a:p>
            <a:r>
              <a:rPr lang="en-US" sz="3600" dirty="0" smtClean="0">
                <a:solidFill>
                  <a:schemeClr val="accent1"/>
                </a:solidFill>
              </a:rPr>
              <a:t>unified reason</a:t>
            </a:r>
            <a:r>
              <a:rPr lang="en-US" sz="2800" dirty="0" smtClean="0">
                <a:solidFill>
                  <a:schemeClr val="accent1"/>
                </a:solidFill>
              </a:rPr>
              <a:t> to go into the store</a:t>
            </a:r>
            <a:endParaRPr lang="en-US" sz="2800" dirty="0">
              <a:solidFill>
                <a:schemeClr val="accent1"/>
              </a:solidFill>
            </a:endParaRPr>
          </a:p>
        </p:txBody>
      </p:sp>
    </p:spTree>
    <p:extLst>
      <p:ext uri="{BB962C8B-B14F-4D97-AF65-F5344CB8AC3E}">
        <p14:creationId xmlns:p14="http://schemas.microsoft.com/office/powerpoint/2010/main" val="3786431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a:fillRect/>
          </a:stretch>
        </p:blipFill>
        <p:spPr>
          <a:xfrm>
            <a:off x="1066574" y="2445122"/>
            <a:ext cx="1876425" cy="3221939"/>
          </a:xfrm>
          <a:prstGeom prst="rect">
            <a:avLst/>
          </a:prstGeom>
        </p:spPr>
      </p:pic>
      <p:pic>
        <p:nvPicPr>
          <p:cNvPr id="6" name="Picture 5"/>
          <p:cNvPicPr/>
          <p:nvPr/>
        </p:nvPicPr>
        <p:blipFill>
          <a:blip r:embed="rId3"/>
          <a:stretch>
            <a:fillRect/>
          </a:stretch>
        </p:blipFill>
        <p:spPr>
          <a:xfrm>
            <a:off x="3133052" y="2445122"/>
            <a:ext cx="1857122" cy="3190875"/>
          </a:xfrm>
          <a:prstGeom prst="rect">
            <a:avLst/>
          </a:prstGeom>
        </p:spPr>
      </p:pic>
      <p:pic>
        <p:nvPicPr>
          <p:cNvPr id="7" name="Picture 6"/>
          <p:cNvPicPr/>
          <p:nvPr/>
        </p:nvPicPr>
        <p:blipFill>
          <a:blip r:embed="rId4"/>
          <a:stretch>
            <a:fillRect/>
          </a:stretch>
        </p:blipFill>
        <p:spPr>
          <a:xfrm>
            <a:off x="7116157" y="2445122"/>
            <a:ext cx="1840863" cy="3209925"/>
          </a:xfrm>
          <a:prstGeom prst="rect">
            <a:avLst/>
          </a:prstGeom>
        </p:spPr>
      </p:pic>
      <p:pic>
        <p:nvPicPr>
          <p:cNvPr id="8" name="Picture 7"/>
          <p:cNvPicPr/>
          <p:nvPr/>
        </p:nvPicPr>
        <p:blipFill>
          <a:blip r:embed="rId5"/>
          <a:stretch>
            <a:fillRect/>
          </a:stretch>
        </p:blipFill>
        <p:spPr>
          <a:xfrm>
            <a:off x="5180227" y="2445122"/>
            <a:ext cx="1858490" cy="3190875"/>
          </a:xfrm>
          <a:prstGeom prst="rect">
            <a:avLst/>
          </a:prstGeom>
        </p:spPr>
      </p:pic>
      <p:pic>
        <p:nvPicPr>
          <p:cNvPr id="9" name="Content Placeholder 4" descr="iStore.tiff"/>
          <p:cNvPicPr>
            <a:picLocks noChangeAspect="1"/>
          </p:cNvPicPr>
          <p:nvPr/>
        </p:nvPicPr>
        <p:blipFill rotWithShape="1">
          <a:blip r:embed="rId6"/>
          <a:srcRect t="12180" r="71599" b="17231"/>
          <a:stretch/>
        </p:blipFill>
        <p:spPr>
          <a:xfrm>
            <a:off x="2382355" y="468477"/>
            <a:ext cx="1679258" cy="1603170"/>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11" name="Content Placeholder 2"/>
          <p:cNvSpPr txBox="1">
            <a:spLocks/>
          </p:cNvSpPr>
          <p:nvPr/>
        </p:nvSpPr>
        <p:spPr>
          <a:xfrm>
            <a:off x="4445509" y="646606"/>
            <a:ext cx="3083448" cy="1246912"/>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vert="horz" lIns="91440" tIns="45720" rIns="91440" bIns="45720" rtlCol="0" anchor="t">
            <a:normAutofit/>
          </a:bodyPr>
          <a:lstStyle>
            <a:lvl1pPr marL="0" indent="0" algn="ctr" defTabSz="457189"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solidFill>
                <a:effectLst/>
                <a:latin typeface="+mn-lt"/>
                <a:ea typeface="+mn-ea"/>
                <a:cs typeface="+mn-cs"/>
              </a:defRPr>
            </a:lvl1pPr>
            <a:lvl2pPr marL="457189" indent="0" algn="l" defTabSz="457189"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solidFill>
                <a:effectLst/>
                <a:latin typeface="+mn-lt"/>
                <a:ea typeface="+mn-ea"/>
                <a:cs typeface="+mn-cs"/>
              </a:defRPr>
            </a:lvl2pPr>
            <a:lvl3pPr marL="914377" indent="0" algn="l" defTabSz="457189"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solidFill>
                <a:effectLst/>
                <a:latin typeface="+mn-lt"/>
                <a:ea typeface="+mn-ea"/>
                <a:cs typeface="+mn-cs"/>
              </a:defRPr>
            </a:lvl3pPr>
            <a:lvl4pPr marL="1371566" indent="0" algn="l" defTabSz="457189"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solidFill>
                <a:effectLst/>
                <a:latin typeface="+mn-lt"/>
                <a:ea typeface="+mn-ea"/>
                <a:cs typeface="+mn-cs"/>
              </a:defRPr>
            </a:lvl4pPr>
            <a:lvl5pPr marL="1828754" indent="0" algn="l" defTabSz="457189"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solidFill>
                <a:effectLst/>
                <a:latin typeface="+mn-lt"/>
                <a:ea typeface="+mn-ea"/>
                <a:cs typeface="+mn-cs"/>
              </a:defRPr>
            </a:lvl5pPr>
            <a:lvl6pPr marL="2285943" indent="0" algn="l" defTabSz="457189"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solidFill>
                <a:effectLst/>
                <a:latin typeface="+mn-lt"/>
                <a:ea typeface="+mn-ea"/>
                <a:cs typeface="+mn-cs"/>
              </a:defRPr>
            </a:lvl6pPr>
            <a:lvl7pPr marL="2743131" indent="0" algn="l" defTabSz="457189"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solidFill>
                <a:effectLst/>
                <a:latin typeface="+mn-lt"/>
                <a:ea typeface="+mn-ea"/>
                <a:cs typeface="+mn-cs"/>
              </a:defRPr>
            </a:lvl7pPr>
            <a:lvl8pPr marL="3200320" indent="0" algn="l" defTabSz="457189"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solidFill>
                <a:effectLst/>
                <a:latin typeface="+mn-lt"/>
                <a:ea typeface="+mn-ea"/>
                <a:cs typeface="+mn-cs"/>
              </a:defRPr>
            </a:lvl8pPr>
            <a:lvl9pPr marL="3657509" indent="0" algn="l" defTabSz="457189"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solidFill>
                <a:effectLst/>
                <a:latin typeface="+mn-lt"/>
                <a:ea typeface="+mn-ea"/>
                <a:cs typeface="+mn-cs"/>
              </a:defRPr>
            </a:lvl9pPr>
          </a:lstStyle>
          <a:p>
            <a:pPr marL="285750" indent="-285750" algn="l">
              <a:buFont typeface="Arial" panose="020B0604020202020204" pitchFamily="34" charset="0"/>
              <a:buChar char="•"/>
            </a:pPr>
            <a:r>
              <a:rPr lang="en-US" dirty="0" smtClean="0"/>
              <a:t>35 million downloads</a:t>
            </a:r>
          </a:p>
          <a:p>
            <a:pPr marL="285750" indent="-285750" algn="l">
              <a:buFont typeface="Arial" panose="020B0604020202020204" pitchFamily="34" charset="0"/>
              <a:buChar char="•"/>
            </a:pPr>
            <a:r>
              <a:rPr lang="en-US" dirty="0" smtClean="0"/>
              <a:t>5 star mobile app</a:t>
            </a:r>
          </a:p>
          <a:p>
            <a:pPr marL="285750" indent="-285750" algn="l">
              <a:buFont typeface="Arial" panose="020B0604020202020204" pitchFamily="34" charset="0"/>
              <a:buChar char="•"/>
            </a:pPr>
            <a:r>
              <a:rPr lang="en-US" dirty="0" smtClean="0"/>
              <a:t>Top free app in travel category</a:t>
            </a:r>
            <a:endParaRPr lang="en-US" dirty="0"/>
          </a:p>
        </p:txBody>
      </p:sp>
    </p:spTree>
    <p:extLst>
      <p:ext uri="{BB962C8B-B14F-4D97-AF65-F5344CB8AC3E}">
        <p14:creationId xmlns:p14="http://schemas.microsoft.com/office/powerpoint/2010/main" val="469613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5600" y="423333"/>
            <a:ext cx="3369735" cy="1794933"/>
          </a:xfrm>
        </p:spPr>
        <p:txBody>
          <a:bodyPr>
            <a:normAutofit/>
          </a:bodyPr>
          <a:lstStyle/>
          <a:p>
            <a:pPr algn="r"/>
            <a:r>
              <a:rPr lang="en-US" sz="4400" dirty="0" smtClean="0"/>
              <a:t>Shopper’s</a:t>
            </a:r>
            <a:br>
              <a:rPr lang="en-US" sz="4400" dirty="0" smtClean="0"/>
            </a:br>
            <a:r>
              <a:rPr lang="en-US" sz="4400" dirty="0" smtClean="0"/>
              <a:t>Journey</a:t>
            </a:r>
            <a:endParaRPr lang="en-US" sz="4400" dirty="0"/>
          </a:p>
        </p:txBody>
      </p:sp>
      <p:pic>
        <p:nvPicPr>
          <p:cNvPr id="9" name="Picture 8"/>
          <p:cNvPicPr>
            <a:picLocks noChangeAspect="1"/>
          </p:cNvPicPr>
          <p:nvPr/>
        </p:nvPicPr>
        <p:blipFill>
          <a:blip r:embed="rId3"/>
          <a:srcRect l="13834" t="22000" r="24833" b="6889"/>
          <a:stretch>
            <a:fillRect/>
          </a:stretch>
        </p:blipFill>
        <p:spPr>
          <a:xfrm>
            <a:off x="5286587" y="3539064"/>
            <a:ext cx="3583093" cy="3115733"/>
          </a:xfrm>
          <a:prstGeom prst="rect">
            <a:avLst/>
          </a:prstGeom>
        </p:spPr>
      </p:pic>
      <p:pic>
        <p:nvPicPr>
          <p:cNvPr id="5" name="Picture 4"/>
          <p:cNvPicPr/>
          <p:nvPr/>
        </p:nvPicPr>
        <p:blipFill>
          <a:blip r:embed="rId4"/>
          <a:stretch>
            <a:fillRect/>
          </a:stretch>
        </p:blipFill>
        <p:spPr>
          <a:xfrm>
            <a:off x="1439333" y="362336"/>
            <a:ext cx="1506200" cy="2584064"/>
          </a:xfrm>
          <a:prstGeom prst="rect">
            <a:avLst/>
          </a:prstGeom>
        </p:spPr>
      </p:pic>
      <p:pic>
        <p:nvPicPr>
          <p:cNvPr id="6" name="Picture 5"/>
          <p:cNvPicPr/>
          <p:nvPr/>
        </p:nvPicPr>
        <p:blipFill>
          <a:blip r:embed="rId5"/>
          <a:stretch>
            <a:fillRect/>
          </a:stretch>
        </p:blipFill>
        <p:spPr>
          <a:xfrm>
            <a:off x="3759563" y="345403"/>
            <a:ext cx="1557481" cy="2584063"/>
          </a:xfrm>
          <a:prstGeom prst="rect">
            <a:avLst/>
          </a:prstGeom>
        </p:spPr>
      </p:pic>
      <p:pic>
        <p:nvPicPr>
          <p:cNvPr id="8" name="Picture 7"/>
          <p:cNvPicPr/>
          <p:nvPr/>
        </p:nvPicPr>
        <p:blipFill>
          <a:blip r:embed="rId6"/>
          <a:stretch>
            <a:fillRect/>
          </a:stretch>
        </p:blipFill>
        <p:spPr>
          <a:xfrm>
            <a:off x="2235214" y="3209120"/>
            <a:ext cx="2331229" cy="3493676"/>
          </a:xfrm>
          <a:prstGeom prst="rect">
            <a:avLst/>
          </a:prstGeom>
        </p:spPr>
      </p:pic>
      <p:sp>
        <p:nvSpPr>
          <p:cNvPr id="10" name="TextBox 9"/>
          <p:cNvSpPr txBox="1"/>
          <p:nvPr/>
        </p:nvSpPr>
        <p:spPr>
          <a:xfrm>
            <a:off x="3809986" y="457199"/>
            <a:ext cx="1490134" cy="1077218"/>
          </a:xfrm>
          <a:prstGeom prst="rect">
            <a:avLst/>
          </a:prstGeom>
          <a:solidFill>
            <a:schemeClr val="accent1"/>
          </a:solidFill>
        </p:spPr>
        <p:txBody>
          <a:bodyPr wrap="square" rtlCol="0">
            <a:spAutoFit/>
          </a:bodyPr>
          <a:lstStyle/>
          <a:p>
            <a:pPr algn="ctr"/>
            <a:r>
              <a:rPr lang="en-US" sz="1600" dirty="0" smtClean="0">
                <a:solidFill>
                  <a:srgbClr val="212121"/>
                </a:solidFill>
              </a:rPr>
              <a:t>Update gas prices to help others save money too!</a:t>
            </a:r>
            <a:endParaRPr lang="en-US" sz="1600" dirty="0">
              <a:solidFill>
                <a:srgbClr val="212121"/>
              </a:solidFill>
            </a:endParaRPr>
          </a:p>
        </p:txBody>
      </p:sp>
      <p:pic>
        <p:nvPicPr>
          <p:cNvPr id="11" name="Picture 10" descr="hot chocolate.tiff"/>
          <p:cNvPicPr>
            <a:picLocks noChangeAspect="1"/>
          </p:cNvPicPr>
          <p:nvPr/>
        </p:nvPicPr>
        <p:blipFill>
          <a:blip r:embed="rId7"/>
          <a:srcRect l="6300" t="6511" r="31524" b="11065"/>
          <a:stretch>
            <a:fillRect/>
          </a:stretch>
        </p:blipFill>
        <p:spPr>
          <a:xfrm>
            <a:off x="2237288" y="3979332"/>
            <a:ext cx="2215777" cy="491066"/>
          </a:xfrm>
          <a:prstGeom prst="rect">
            <a:avLst/>
          </a:prstGeom>
        </p:spPr>
      </p:pic>
      <p:sp>
        <p:nvSpPr>
          <p:cNvPr id="12" name="TextBox 11"/>
          <p:cNvSpPr txBox="1"/>
          <p:nvPr/>
        </p:nvSpPr>
        <p:spPr>
          <a:xfrm>
            <a:off x="2286011" y="3335864"/>
            <a:ext cx="2150535" cy="646331"/>
          </a:xfrm>
          <a:prstGeom prst="rect">
            <a:avLst/>
          </a:prstGeom>
          <a:solidFill>
            <a:schemeClr val="accent1"/>
          </a:solidFill>
        </p:spPr>
        <p:txBody>
          <a:bodyPr wrap="square" rtlCol="0">
            <a:spAutoFit/>
          </a:bodyPr>
          <a:lstStyle/>
          <a:p>
            <a:pPr algn="ctr"/>
            <a:r>
              <a:rPr lang="en-US" dirty="0" smtClean="0">
                <a:solidFill>
                  <a:srgbClr val="212121"/>
                </a:solidFill>
              </a:rPr>
              <a:t>Thanks for the update!</a:t>
            </a:r>
            <a:endParaRPr lang="en-US" dirty="0">
              <a:solidFill>
                <a:srgbClr val="212121"/>
              </a:solidFill>
            </a:endParaRPr>
          </a:p>
        </p:txBody>
      </p:sp>
      <p:sp>
        <p:nvSpPr>
          <p:cNvPr id="13" name="TextBox 12"/>
          <p:cNvSpPr txBox="1"/>
          <p:nvPr/>
        </p:nvSpPr>
        <p:spPr>
          <a:xfrm>
            <a:off x="982133" y="1151470"/>
            <a:ext cx="694267" cy="660400"/>
          </a:xfrm>
          <a:prstGeom prst="rect">
            <a:avLst/>
          </a:prstGeom>
          <a:solidFill>
            <a:schemeClr val="bg2">
              <a:lumMod val="90000"/>
            </a:schemeClr>
          </a:solidFill>
        </p:spPr>
        <p:txBody>
          <a:bodyPr wrap="square" rtlCol="0" anchor="ctr" anchorCtr="1">
            <a:noAutofit/>
          </a:bodyPr>
          <a:lstStyle/>
          <a:p>
            <a:pPr algn="ctr"/>
            <a:r>
              <a:rPr lang="en-US" sz="4000" dirty="0" smtClean="0">
                <a:solidFill>
                  <a:schemeClr val="accent1"/>
                </a:solidFill>
              </a:rPr>
              <a:t>1</a:t>
            </a:r>
          </a:p>
          <a:p>
            <a:pPr algn="ctr"/>
            <a:endParaRPr lang="en-US" sz="1400" dirty="0">
              <a:solidFill>
                <a:schemeClr val="accent1"/>
              </a:solidFill>
            </a:endParaRPr>
          </a:p>
        </p:txBody>
      </p:sp>
      <p:sp>
        <p:nvSpPr>
          <p:cNvPr id="18" name="TextBox 17"/>
          <p:cNvSpPr txBox="1"/>
          <p:nvPr/>
        </p:nvSpPr>
        <p:spPr>
          <a:xfrm>
            <a:off x="3217329" y="1185333"/>
            <a:ext cx="694267" cy="660400"/>
          </a:xfrm>
          <a:prstGeom prst="rect">
            <a:avLst/>
          </a:prstGeom>
          <a:solidFill>
            <a:schemeClr val="bg2">
              <a:lumMod val="90000"/>
            </a:schemeClr>
          </a:solidFill>
        </p:spPr>
        <p:txBody>
          <a:bodyPr wrap="square" rtlCol="0" anchor="ctr" anchorCtr="1">
            <a:noAutofit/>
          </a:bodyPr>
          <a:lstStyle/>
          <a:p>
            <a:pPr algn="ctr"/>
            <a:r>
              <a:rPr lang="en-US" sz="4000" dirty="0" smtClean="0">
                <a:solidFill>
                  <a:schemeClr val="accent1"/>
                </a:solidFill>
              </a:rPr>
              <a:t>2</a:t>
            </a:r>
          </a:p>
          <a:p>
            <a:pPr algn="ctr"/>
            <a:endParaRPr lang="en-US" sz="1400" dirty="0">
              <a:solidFill>
                <a:schemeClr val="accent1"/>
              </a:solidFill>
            </a:endParaRPr>
          </a:p>
        </p:txBody>
      </p:sp>
      <p:sp>
        <p:nvSpPr>
          <p:cNvPr id="19" name="TextBox 18"/>
          <p:cNvSpPr txBox="1"/>
          <p:nvPr/>
        </p:nvSpPr>
        <p:spPr>
          <a:xfrm>
            <a:off x="1710280" y="4859866"/>
            <a:ext cx="694267" cy="660400"/>
          </a:xfrm>
          <a:prstGeom prst="rect">
            <a:avLst/>
          </a:prstGeom>
          <a:solidFill>
            <a:schemeClr val="bg2">
              <a:lumMod val="90000"/>
            </a:schemeClr>
          </a:solidFill>
        </p:spPr>
        <p:txBody>
          <a:bodyPr wrap="square" rtlCol="0" anchor="ctr" anchorCtr="1">
            <a:noAutofit/>
          </a:bodyPr>
          <a:lstStyle/>
          <a:p>
            <a:pPr algn="ctr"/>
            <a:r>
              <a:rPr lang="en-US" sz="4000" dirty="0" smtClean="0">
                <a:solidFill>
                  <a:schemeClr val="accent1"/>
                </a:solidFill>
              </a:rPr>
              <a:t>3</a:t>
            </a:r>
          </a:p>
          <a:p>
            <a:pPr algn="ctr"/>
            <a:endParaRPr lang="en-US" sz="1400" dirty="0">
              <a:solidFill>
                <a:schemeClr val="accent1"/>
              </a:solidFill>
            </a:endParaRPr>
          </a:p>
        </p:txBody>
      </p:sp>
      <p:sp>
        <p:nvSpPr>
          <p:cNvPr id="20" name="TextBox 19"/>
          <p:cNvSpPr txBox="1"/>
          <p:nvPr/>
        </p:nvSpPr>
        <p:spPr>
          <a:xfrm>
            <a:off x="4724402" y="4876798"/>
            <a:ext cx="694267" cy="660400"/>
          </a:xfrm>
          <a:prstGeom prst="rect">
            <a:avLst/>
          </a:prstGeom>
          <a:solidFill>
            <a:schemeClr val="bg2">
              <a:lumMod val="90000"/>
            </a:schemeClr>
          </a:solidFill>
        </p:spPr>
        <p:txBody>
          <a:bodyPr wrap="square" rtlCol="0" anchor="ctr" anchorCtr="1">
            <a:noAutofit/>
          </a:bodyPr>
          <a:lstStyle/>
          <a:p>
            <a:pPr algn="ctr"/>
            <a:r>
              <a:rPr lang="en-US" sz="4000" dirty="0" smtClean="0">
                <a:solidFill>
                  <a:schemeClr val="accent1"/>
                </a:solidFill>
              </a:rPr>
              <a:t>4</a:t>
            </a:r>
          </a:p>
          <a:p>
            <a:pPr algn="ctr"/>
            <a:endParaRPr lang="en-US" sz="1400" dirty="0">
              <a:solidFill>
                <a:schemeClr val="accent1"/>
              </a:solidFill>
            </a:endParaRPr>
          </a:p>
        </p:txBody>
      </p:sp>
    </p:spTree>
    <p:extLst>
      <p:ext uri="{BB962C8B-B14F-4D97-AF65-F5344CB8AC3E}">
        <p14:creationId xmlns:p14="http://schemas.microsoft.com/office/powerpoint/2010/main" val="2100743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735" y="91787"/>
            <a:ext cx="7514035" cy="1224826"/>
          </a:xfrm>
        </p:spPr>
        <p:txBody>
          <a:bodyPr/>
          <a:lstStyle/>
          <a:p>
            <a:r>
              <a:rPr lang="en-US" dirty="0" smtClean="0"/>
              <a:t>Rewards Ideas</a:t>
            </a:r>
            <a:endParaRPr lang="en-US" dirty="0"/>
          </a:p>
        </p:txBody>
      </p:sp>
      <p:pic>
        <p:nvPicPr>
          <p:cNvPr id="3" name="Picture 2" descr="Screen Shot 2014-11-06 at 10.48.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656" y="1382502"/>
            <a:ext cx="7543800" cy="958434"/>
          </a:xfrm>
          <a:prstGeom prst="rect">
            <a:avLst/>
          </a:prstGeom>
        </p:spPr>
      </p:pic>
      <p:pic>
        <p:nvPicPr>
          <p:cNvPr id="4" name="Picture 3" descr="Screen Shot 2014-11-06 at 10.19.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236" y="5167089"/>
            <a:ext cx="7559706" cy="939799"/>
          </a:xfrm>
          <a:prstGeom prst="rect">
            <a:avLst/>
          </a:prstGeom>
        </p:spPr>
      </p:pic>
      <p:pic>
        <p:nvPicPr>
          <p:cNvPr id="5" name="Picture 4" descr="Screen Shot 2014-11-06 at 10.19.3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8232" y="4012063"/>
            <a:ext cx="7557874" cy="952500"/>
          </a:xfrm>
          <a:prstGeom prst="rect">
            <a:avLst/>
          </a:prstGeom>
        </p:spPr>
      </p:pic>
      <p:pic>
        <p:nvPicPr>
          <p:cNvPr id="6" name="Picture 5" descr="hot chocolate.tiff"/>
          <p:cNvPicPr>
            <a:picLocks noChangeAspect="1"/>
          </p:cNvPicPr>
          <p:nvPr/>
        </p:nvPicPr>
        <p:blipFill>
          <a:blip r:embed="rId5"/>
          <a:stretch>
            <a:fillRect/>
          </a:stretch>
        </p:blipFill>
        <p:spPr>
          <a:xfrm>
            <a:off x="1223582" y="2543985"/>
            <a:ext cx="7604826" cy="1271359"/>
          </a:xfrm>
          <a:prstGeom prst="rect">
            <a:avLst/>
          </a:prstGeom>
        </p:spPr>
      </p:pic>
    </p:spTree>
    <p:extLst>
      <p:ext uri="{BB962C8B-B14F-4D97-AF65-F5344CB8AC3E}">
        <p14:creationId xmlns:p14="http://schemas.microsoft.com/office/powerpoint/2010/main" val="1568690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781" y="85439"/>
            <a:ext cx="7514035" cy="1032161"/>
          </a:xfrm>
        </p:spPr>
        <p:txBody>
          <a:bodyPr/>
          <a:lstStyle/>
          <a:p>
            <a:r>
              <a:rPr lang="en-US" dirty="0" smtClean="0"/>
              <a:t>Continuous Communication</a:t>
            </a:r>
            <a:endParaRPr lang="en-US" dirty="0"/>
          </a:p>
        </p:txBody>
      </p:sp>
      <p:pic>
        <p:nvPicPr>
          <p:cNvPr id="3" name="Picture 2"/>
          <p:cNvPicPr>
            <a:picLocks noChangeAspect="1"/>
          </p:cNvPicPr>
          <p:nvPr/>
        </p:nvPicPr>
        <p:blipFill rotWithShape="1">
          <a:blip r:embed="rId2"/>
          <a:srcRect t="17606"/>
          <a:stretch/>
        </p:blipFill>
        <p:spPr>
          <a:xfrm>
            <a:off x="1251781" y="1256148"/>
            <a:ext cx="7006070" cy="3066264"/>
          </a:xfrm>
          <a:prstGeom prst="rect">
            <a:avLst/>
          </a:prstGeom>
        </p:spPr>
      </p:pic>
      <p:pic>
        <p:nvPicPr>
          <p:cNvPr id="4" name="Picture 3"/>
          <p:cNvPicPr>
            <a:picLocks noChangeAspect="1"/>
          </p:cNvPicPr>
          <p:nvPr/>
        </p:nvPicPr>
        <p:blipFill>
          <a:blip r:embed="rId3"/>
          <a:stretch>
            <a:fillRect/>
          </a:stretch>
        </p:blipFill>
        <p:spPr>
          <a:xfrm>
            <a:off x="1251781" y="4322412"/>
            <a:ext cx="2793746" cy="1605986"/>
          </a:xfrm>
          <a:prstGeom prst="rect">
            <a:avLst/>
          </a:prstGeom>
        </p:spPr>
      </p:pic>
      <p:pic>
        <p:nvPicPr>
          <p:cNvPr id="5" name="Picture 4"/>
          <p:cNvPicPr>
            <a:picLocks noChangeAspect="1"/>
          </p:cNvPicPr>
          <p:nvPr/>
        </p:nvPicPr>
        <p:blipFill>
          <a:blip r:embed="rId4"/>
          <a:stretch>
            <a:fillRect/>
          </a:stretch>
        </p:blipFill>
        <p:spPr>
          <a:xfrm>
            <a:off x="4045528" y="4322412"/>
            <a:ext cx="4212324" cy="1778716"/>
          </a:xfrm>
          <a:prstGeom prst="rect">
            <a:avLst/>
          </a:prstGeom>
        </p:spPr>
      </p:pic>
      <p:pic>
        <p:nvPicPr>
          <p:cNvPr id="9" name="Picture 8" descr="Screen Shot 2014-11-06 at 10.19.55 PM.png"/>
          <p:cNvPicPr>
            <a:picLocks noChangeAspect="1"/>
          </p:cNvPicPr>
          <p:nvPr/>
        </p:nvPicPr>
        <p:blipFill rotWithShape="1">
          <a:blip r:embed="rId5">
            <a:extLst>
              <a:ext uri="{28A0092B-C50C-407E-A947-70E740481C1C}">
                <a14:useLocalDpi xmlns:a14="http://schemas.microsoft.com/office/drawing/2010/main" val="0"/>
              </a:ext>
            </a:extLst>
          </a:blip>
          <a:srcRect l="6774" r="11141"/>
          <a:stretch/>
        </p:blipFill>
        <p:spPr>
          <a:xfrm>
            <a:off x="4105563" y="4897379"/>
            <a:ext cx="4087092" cy="618989"/>
          </a:xfrm>
          <a:prstGeom prst="rect">
            <a:avLst/>
          </a:prstGeom>
        </p:spPr>
      </p:pic>
      <p:pic>
        <p:nvPicPr>
          <p:cNvPr id="6" name="Picture 5"/>
          <p:cNvPicPr>
            <a:picLocks noChangeAspect="1"/>
          </p:cNvPicPr>
          <p:nvPr/>
        </p:nvPicPr>
        <p:blipFill rotWithShape="1">
          <a:blip r:embed="rId6"/>
          <a:srcRect t="1" r="3650" b="6245"/>
          <a:stretch/>
        </p:blipFill>
        <p:spPr>
          <a:xfrm>
            <a:off x="4493634" y="4656074"/>
            <a:ext cx="447820" cy="110669"/>
          </a:xfrm>
          <a:prstGeom prst="rect">
            <a:avLst/>
          </a:prstGeom>
        </p:spPr>
      </p:pic>
    </p:spTree>
    <p:extLst>
      <p:ext uri="{BB962C8B-B14F-4D97-AF65-F5344CB8AC3E}">
        <p14:creationId xmlns:p14="http://schemas.microsoft.com/office/powerpoint/2010/main" val="531465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Situation</a:t>
            </a:r>
            <a:endParaRPr lang="en-US" dirty="0"/>
          </a:p>
        </p:txBody>
      </p:sp>
      <p:sp>
        <p:nvSpPr>
          <p:cNvPr id="3" name="Content Placeholder 2"/>
          <p:cNvSpPr>
            <a:spLocks noGrp="1"/>
          </p:cNvSpPr>
          <p:nvPr>
            <p:ph idx="1"/>
          </p:nvPr>
        </p:nvSpPr>
        <p:spPr/>
        <p:txBody>
          <a:bodyPr/>
          <a:lstStyle/>
          <a:p>
            <a:r>
              <a:rPr lang="en-US" dirty="0" smtClean="0"/>
              <a:t>Convenience stores are not making as much money</a:t>
            </a:r>
          </a:p>
          <a:p>
            <a:r>
              <a:rPr lang="en-US" dirty="0" smtClean="0"/>
              <a:t>57% of shoppers do not even enter the store</a:t>
            </a:r>
          </a:p>
          <a:p>
            <a:endParaRPr lang="en-US" dirty="0"/>
          </a:p>
        </p:txBody>
      </p:sp>
    </p:spTree>
    <p:extLst>
      <p:ext uri="{BB962C8B-B14F-4D97-AF65-F5344CB8AC3E}">
        <p14:creationId xmlns:p14="http://schemas.microsoft.com/office/powerpoint/2010/main" val="276902086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1683" y="1659453"/>
            <a:ext cx="3078755" cy="645759"/>
          </a:xfrm>
        </p:spPr>
        <p:txBody>
          <a:bodyPr/>
          <a:lstStyle/>
          <a:p>
            <a:r>
              <a:rPr lang="en-US" dirty="0" smtClean="0"/>
              <a:t>An update from Mark:</a:t>
            </a:r>
            <a:endParaRPr lang="en-US" dirty="0"/>
          </a:p>
        </p:txBody>
      </p:sp>
      <p:sp>
        <p:nvSpPr>
          <p:cNvPr id="4" name="Text Placeholder 3"/>
          <p:cNvSpPr>
            <a:spLocks noGrp="1"/>
          </p:cNvSpPr>
          <p:nvPr>
            <p:ph type="body" sz="half" idx="2"/>
          </p:nvPr>
        </p:nvSpPr>
        <p:spPr>
          <a:xfrm>
            <a:off x="1172612" y="1754909"/>
            <a:ext cx="4304552" cy="4132614"/>
          </a:xfrm>
        </p:spPr>
        <p:txBody>
          <a:bodyPr>
            <a:normAutofit/>
          </a:bodyPr>
          <a:lstStyle/>
          <a:p>
            <a:pPr marL="285750" indent="-285750" algn="l">
              <a:buFont typeface="Arial" panose="020B0604020202020204" pitchFamily="34" charset="0"/>
              <a:buChar char="•"/>
            </a:pPr>
            <a:r>
              <a:rPr lang="en-US" dirty="0" smtClean="0"/>
              <a:t>There are instant perks for updating </a:t>
            </a:r>
            <a:r>
              <a:rPr lang="en-US" dirty="0" err="1" smtClean="0"/>
              <a:t>GasBuddy</a:t>
            </a:r>
            <a:r>
              <a:rPr lang="en-US" dirty="0" smtClean="0"/>
              <a:t> now!</a:t>
            </a:r>
          </a:p>
          <a:p>
            <a:pPr marL="285750" indent="-285750" algn="l">
              <a:buFont typeface="Arial" panose="020B0604020202020204" pitchFamily="34" charset="0"/>
              <a:buChar char="•"/>
            </a:pPr>
            <a:r>
              <a:rPr lang="en-US" dirty="0" smtClean="0"/>
              <a:t>Today I ran in for my free Turkey Jerky and grabbed a coke and some chips too.</a:t>
            </a:r>
          </a:p>
          <a:p>
            <a:pPr marL="285750" indent="-285750" algn="l">
              <a:buFont typeface="Arial" panose="020B0604020202020204" pitchFamily="34" charset="0"/>
              <a:buChar char="•"/>
            </a:pPr>
            <a:r>
              <a:rPr lang="en-US" dirty="0" smtClean="0"/>
              <a:t>I was surprised to see how reasonably priced beer is with the current promotion. </a:t>
            </a:r>
          </a:p>
          <a:p>
            <a:pPr marL="285750" indent="-285750" algn="l">
              <a:buFont typeface="Arial" panose="020B0604020202020204" pitchFamily="34" charset="0"/>
              <a:buChar char="•"/>
            </a:pPr>
            <a:r>
              <a:rPr lang="en-US" dirty="0" smtClean="0"/>
              <a:t>I like being part of the conversation on </a:t>
            </a:r>
            <a:r>
              <a:rPr lang="en-US" dirty="0" err="1" smtClean="0"/>
              <a:t>GasBuddy’s</a:t>
            </a:r>
            <a:r>
              <a:rPr lang="en-US" dirty="0" smtClean="0"/>
              <a:t> </a:t>
            </a:r>
            <a:r>
              <a:rPr lang="en-US" dirty="0" err="1" smtClean="0"/>
              <a:t>Facebook</a:t>
            </a:r>
            <a:r>
              <a:rPr lang="en-US" dirty="0" smtClean="0"/>
              <a:t> page.</a:t>
            </a:r>
            <a:endParaRPr lang="en-US" dirty="0"/>
          </a:p>
        </p:txBody>
      </p:sp>
      <p:pic>
        <p:nvPicPr>
          <p:cNvPr id="2050" name="Picture 2" descr="http://1.bp.blogspot.com/-Pv9UHUhKZXk/Tn_oNJorM2I/AAAAAAAAADI/je2w7C62B6Q/s400/3812421-man-pumping-gas.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6003"/>
          <a:stretch/>
        </p:blipFill>
        <p:spPr bwMode="auto">
          <a:xfrm>
            <a:off x="6044540" y="675777"/>
            <a:ext cx="2078182" cy="3141049"/>
          </a:xfrm>
          <a:prstGeom prst="rect">
            <a:avLst/>
          </a:prstGeom>
          <a:noFill/>
          <a:ln w="31750">
            <a:solidFill>
              <a:schemeClr val="bg2"/>
            </a:solidFill>
          </a:ln>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939287" y="846663"/>
            <a:ext cx="4902712" cy="592666"/>
          </a:xfrm>
          <a:prstGeom prst="rect">
            <a:avLst/>
          </a:prstGeom>
          <a:effectLst/>
        </p:spPr>
        <p:txBody>
          <a:bodyPr vert="horz" lIns="91440" tIns="45720" rIns="91440" bIns="45720" rtlCol="0" anchor="b">
            <a:normAutofit/>
          </a:bodyPr>
          <a:lstStyle/>
          <a:p>
            <a:pPr marL="0" marR="0" lvl="0" indent="0" algn="ctr" defTabSz="457189" rtl="0" eaLnBrk="1" fontAlgn="auto" latinLnBrk="0" hangingPunct="1">
              <a:lnSpc>
                <a:spcPct val="100000"/>
              </a:lnSpc>
              <a:spcBef>
                <a:spcPct val="0"/>
              </a:spcBef>
              <a:spcAft>
                <a:spcPts val="0"/>
              </a:spcAft>
              <a:buClrTx/>
              <a:buSzTx/>
              <a:buFontTx/>
              <a:buNone/>
              <a:tabLst/>
              <a:defRPr/>
            </a:pPr>
            <a:r>
              <a:rPr lang="en-US" sz="3200" dirty="0" smtClean="0">
                <a:ln w="3175" cmpd="sng">
                  <a:noFill/>
                </a:ln>
                <a:latin typeface="+mj-lt"/>
                <a:ea typeface="+mj-ea"/>
                <a:cs typeface="+mj-cs"/>
              </a:rPr>
              <a:t>After  Our Communication</a:t>
            </a:r>
            <a:endParaRPr kumimoji="0" lang="en-US" sz="3200" b="0" i="0" u="none" strike="noStrike" kern="1200" cap="none" spc="0" normalizeH="0" baseline="0" noProof="0" dirty="0">
              <a:ln w="3175" cmpd="sng">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29610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1490" y="1584625"/>
            <a:ext cx="2870306" cy="1752599"/>
          </a:xfrm>
        </p:spPr>
        <p:txBody>
          <a:bodyPr>
            <a:normAutofit/>
          </a:bodyPr>
          <a:lstStyle/>
          <a:p>
            <a:pPr algn="l"/>
            <a:r>
              <a:rPr lang="en-US" sz="4800" dirty="0" smtClean="0"/>
              <a:t>Benefits</a:t>
            </a:r>
            <a:endParaRPr lang="en-US" sz="4800" dirty="0"/>
          </a:p>
        </p:txBody>
      </p:sp>
      <p:sp>
        <p:nvSpPr>
          <p:cNvPr id="3" name="Content Placeholder 2"/>
          <p:cNvSpPr>
            <a:spLocks noGrp="1"/>
          </p:cNvSpPr>
          <p:nvPr>
            <p:ph sz="half" idx="1"/>
          </p:nvPr>
        </p:nvSpPr>
        <p:spPr>
          <a:xfrm>
            <a:off x="1247817" y="3554077"/>
            <a:ext cx="3723972" cy="3124201"/>
          </a:xfrm>
          <a:ln w="38100">
            <a:solidFill>
              <a:schemeClr val="accent1"/>
            </a:solidFill>
          </a:ln>
        </p:spPr>
        <p:txBody>
          <a:bodyPr>
            <a:normAutofit/>
          </a:bodyPr>
          <a:lstStyle/>
          <a:p>
            <a:pPr marL="0" indent="0">
              <a:buNone/>
            </a:pPr>
            <a:r>
              <a:rPr lang="en-US" sz="2400" dirty="0" err="1" smtClean="0">
                <a:solidFill>
                  <a:schemeClr val="accent1"/>
                </a:solidFill>
              </a:rPr>
              <a:t>GasBuddy</a:t>
            </a:r>
            <a:endParaRPr lang="en-US" sz="2400" dirty="0" smtClean="0">
              <a:solidFill>
                <a:schemeClr val="accent1"/>
              </a:solidFill>
            </a:endParaRPr>
          </a:p>
          <a:p>
            <a:r>
              <a:rPr lang="en-US" dirty="0" smtClean="0"/>
              <a:t>Better data from more updates</a:t>
            </a:r>
          </a:p>
          <a:p>
            <a:r>
              <a:rPr lang="en-US" dirty="0" smtClean="0"/>
              <a:t>Build app loyalty</a:t>
            </a:r>
          </a:p>
          <a:p>
            <a:r>
              <a:rPr lang="en-US" dirty="0" smtClean="0"/>
              <a:t>Appear as promotion sponsor</a:t>
            </a:r>
          </a:p>
          <a:p>
            <a:r>
              <a:rPr lang="en-US" dirty="0" smtClean="0"/>
              <a:t>Provide instant gratification</a:t>
            </a:r>
          </a:p>
          <a:p>
            <a:r>
              <a:rPr lang="en-US" dirty="0" smtClean="0"/>
              <a:t>Minimize dissatisfaction with unlikely win of $100 gift card </a:t>
            </a:r>
            <a:endParaRPr lang="en-US" dirty="0"/>
          </a:p>
        </p:txBody>
      </p:sp>
      <p:sp>
        <p:nvSpPr>
          <p:cNvPr id="4" name="Content Placeholder 3"/>
          <p:cNvSpPr>
            <a:spLocks noGrp="1"/>
          </p:cNvSpPr>
          <p:nvPr>
            <p:ph sz="half" idx="2"/>
          </p:nvPr>
        </p:nvSpPr>
        <p:spPr>
          <a:xfrm>
            <a:off x="5080208" y="3554077"/>
            <a:ext cx="3864648" cy="3124200"/>
          </a:xfrm>
          <a:ln w="38100">
            <a:solidFill>
              <a:schemeClr val="bg1">
                <a:lumMod val="50000"/>
              </a:schemeClr>
            </a:solidFill>
          </a:ln>
        </p:spPr>
        <p:txBody>
          <a:bodyPr>
            <a:normAutofit/>
          </a:bodyPr>
          <a:lstStyle/>
          <a:p>
            <a:pPr marL="0" indent="0">
              <a:buNone/>
            </a:pPr>
            <a:r>
              <a:rPr lang="en-US" sz="2400" dirty="0" err="1" smtClean="0">
                <a:solidFill>
                  <a:schemeClr val="accent1"/>
                </a:solidFill>
              </a:rPr>
              <a:t>MillerCoors</a:t>
            </a:r>
            <a:endParaRPr lang="en-US" sz="2400" dirty="0" smtClean="0">
              <a:solidFill>
                <a:schemeClr val="accent1"/>
              </a:solidFill>
            </a:endParaRPr>
          </a:p>
          <a:p>
            <a:r>
              <a:rPr lang="en-US" dirty="0" smtClean="0"/>
              <a:t>Build strong relationship with convenience store owners </a:t>
            </a:r>
          </a:p>
          <a:p>
            <a:r>
              <a:rPr lang="en-US" dirty="0" smtClean="0"/>
              <a:t>Help their retailers stay in business</a:t>
            </a:r>
          </a:p>
          <a:p>
            <a:r>
              <a:rPr lang="en-US" dirty="0" smtClean="0"/>
              <a:t>Become a preferred partner</a:t>
            </a:r>
          </a:p>
        </p:txBody>
      </p:sp>
      <p:sp>
        <p:nvSpPr>
          <p:cNvPr id="5" name="Content Placeholder 3"/>
          <p:cNvSpPr txBox="1">
            <a:spLocks/>
          </p:cNvSpPr>
          <p:nvPr/>
        </p:nvSpPr>
        <p:spPr>
          <a:xfrm>
            <a:off x="5080208" y="311124"/>
            <a:ext cx="3864648" cy="3124200"/>
          </a:xfrm>
          <a:prstGeom prst="rect">
            <a:avLst/>
          </a:prstGeom>
          <a:ln w="38100">
            <a:solidFill>
              <a:schemeClr val="accent1"/>
            </a:solidFill>
          </a:ln>
        </p:spPr>
        <p:txBody>
          <a:bodyPr vert="horz" lIns="91440" tIns="45720" rIns="91440" bIns="45720" rtlCol="0" anchor="ctr">
            <a:normAutofit/>
          </a:bodyPr>
          <a:lstStyle>
            <a:lvl1pPr marL="285744" indent="-285744" algn="l" defTabSz="457189"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742932" indent="-285744" algn="l" defTabSz="457189"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2pPr>
            <a:lvl3pPr marL="1200121" indent="-285744" algn="l" defTabSz="457189"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3pPr>
            <a:lvl4pPr marL="1543012" indent="-171446" algn="l" defTabSz="457189"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2000201" indent="-171446" algn="l" defTabSz="457189"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5pPr>
            <a:lvl6pPr marL="2514537" indent="-228594" algn="l" defTabSz="457189"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6pPr>
            <a:lvl7pPr marL="2971726" indent="-228594" algn="l" defTabSz="457189"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7pPr>
            <a:lvl8pPr marL="3428914" indent="-228594" algn="l" defTabSz="457189"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8pPr>
            <a:lvl9pPr marL="3886103" indent="-228594" algn="l" defTabSz="457189"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9pPr>
          </a:lstStyle>
          <a:p>
            <a:pPr marL="0" indent="0">
              <a:buFont typeface="Arial"/>
              <a:buNone/>
            </a:pPr>
            <a:r>
              <a:rPr lang="en-US" sz="2400" dirty="0" smtClean="0">
                <a:solidFill>
                  <a:schemeClr val="accent1"/>
                </a:solidFill>
              </a:rPr>
              <a:t>Convenience Store Owner</a:t>
            </a:r>
          </a:p>
          <a:p>
            <a:r>
              <a:rPr lang="en-US" dirty="0" smtClean="0"/>
              <a:t>Shoppers are going inside</a:t>
            </a:r>
          </a:p>
          <a:p>
            <a:r>
              <a:rPr lang="en-US" dirty="0" smtClean="0"/>
              <a:t>Additional purchases once inside the store</a:t>
            </a:r>
          </a:p>
          <a:p>
            <a:r>
              <a:rPr lang="en-US" dirty="0" smtClean="0"/>
              <a:t>Increased profits</a:t>
            </a:r>
          </a:p>
          <a:p>
            <a:r>
              <a:rPr lang="en-US" dirty="0" smtClean="0"/>
              <a:t>Opportunity to build brand loyalty</a:t>
            </a:r>
          </a:p>
          <a:p>
            <a:r>
              <a:rPr lang="en-US" dirty="0" smtClean="0"/>
              <a:t>Retailer opportunities  to advertise on </a:t>
            </a:r>
            <a:r>
              <a:rPr lang="en-US" dirty="0" err="1" smtClean="0"/>
              <a:t>GasBuddy</a:t>
            </a:r>
            <a:endParaRPr lang="en-US" dirty="0"/>
          </a:p>
        </p:txBody>
      </p:sp>
    </p:spTree>
    <p:extLst>
      <p:ext uri="{BB962C8B-B14F-4D97-AF65-F5344CB8AC3E}">
        <p14:creationId xmlns:p14="http://schemas.microsoft.com/office/powerpoint/2010/main" val="3213547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1230725" y="1649748"/>
          <a:ext cx="7642064" cy="4295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1501309" y="350621"/>
            <a:ext cx="5536947" cy="1025389"/>
          </a:xfrm>
        </p:spPr>
        <p:txBody>
          <a:bodyPr/>
          <a:lstStyle/>
          <a:p>
            <a:r>
              <a:rPr lang="en-US" dirty="0" smtClean="0"/>
              <a:t>In Summary</a:t>
            </a:r>
            <a:endParaRPr lang="en-US" dirty="0"/>
          </a:p>
        </p:txBody>
      </p:sp>
    </p:spTree>
    <p:extLst>
      <p:ext uri="{BB962C8B-B14F-4D97-AF65-F5344CB8AC3E}">
        <p14:creationId xmlns:p14="http://schemas.microsoft.com/office/powerpoint/2010/main" val="38473765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Appendix</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9211" y="1100667"/>
            <a:ext cx="6698060" cy="5327499"/>
          </a:xfrm>
        </p:spPr>
        <p:txBody>
          <a:bodyPr>
            <a:noAutofit/>
          </a:bodyPr>
          <a:lstStyle/>
          <a:p>
            <a:pPr algn="l"/>
            <a:r>
              <a:rPr lang="en-US" sz="2400" dirty="0" smtClean="0"/>
              <a:t>The interview questions:</a:t>
            </a:r>
            <a:r>
              <a:rPr lang="en-US" sz="1800" dirty="0" smtClean="0"/>
              <a:t/>
            </a:r>
            <a:br>
              <a:rPr lang="en-US" sz="1800" dirty="0" smtClean="0"/>
            </a:br>
            <a:r>
              <a:rPr lang="en-US" sz="1800" dirty="0" smtClean="0"/>
              <a:t>1. What are the top 5 merchandise sold in the store?</a:t>
            </a:r>
            <a:br>
              <a:rPr lang="en-US" sz="1800" dirty="0" smtClean="0"/>
            </a:br>
            <a:r>
              <a:rPr lang="en-US" sz="1800" dirty="0" smtClean="0"/>
              <a:t>Cigarettes, Beer, Soft drinks, Candy, Snacks</a:t>
            </a:r>
            <a:br>
              <a:rPr lang="en-US" sz="1800" dirty="0" smtClean="0"/>
            </a:br>
            <a:r>
              <a:rPr lang="en-US" sz="1800" dirty="0" smtClean="0"/>
              <a:t>2. What are they not buying?</a:t>
            </a:r>
            <a:br>
              <a:rPr lang="en-US" sz="1800" dirty="0" smtClean="0"/>
            </a:br>
            <a:r>
              <a:rPr lang="en-US" sz="1800" dirty="0" smtClean="0"/>
              <a:t>Basically they are buying everything. However, items like dogs' food are the seldom bought things.</a:t>
            </a:r>
            <a:br>
              <a:rPr lang="en-US" sz="1800" dirty="0" smtClean="0"/>
            </a:br>
            <a:r>
              <a:rPr lang="en-US" sz="1800" dirty="0" smtClean="0"/>
              <a:t>3. What is preventing "gas only" shopper from entering the store?</a:t>
            </a:r>
            <a:br>
              <a:rPr lang="en-US" sz="1800" dirty="0" smtClean="0"/>
            </a:br>
            <a:r>
              <a:rPr lang="en-US" sz="1800" dirty="0" smtClean="0"/>
              <a:t>They are in a hurry/on their ways to work or home, which means just passing by and does not have a need except gas. </a:t>
            </a:r>
            <a:br>
              <a:rPr lang="en-US" sz="1800" dirty="0" smtClean="0"/>
            </a:br>
            <a:r>
              <a:rPr lang="en-US" sz="1800" dirty="0" smtClean="0"/>
              <a:t>4. Do they usually notice the promotion?</a:t>
            </a:r>
            <a:br>
              <a:rPr lang="en-US" sz="1800" dirty="0" smtClean="0"/>
            </a:br>
            <a:r>
              <a:rPr lang="en-US" sz="1800" dirty="0" smtClean="0"/>
              <a:t>Yes, definitely.</a:t>
            </a:r>
            <a:br>
              <a:rPr lang="en-US" sz="1800" dirty="0" smtClean="0"/>
            </a:br>
            <a:r>
              <a:rPr lang="en-US" sz="1800" dirty="0" smtClean="0"/>
              <a:t>5. Do they engage the promotion when they notice?</a:t>
            </a:r>
            <a:br>
              <a:rPr lang="en-US" sz="1800" dirty="0" smtClean="0"/>
            </a:br>
            <a:r>
              <a:rPr lang="en-US" sz="1800" dirty="0" smtClean="0"/>
              <a:t>Yes, they will once they notice. And the interesting thing is that people still come to store buying the same thing even the promotion is not available any more.</a:t>
            </a:r>
            <a:br>
              <a:rPr lang="en-US" sz="1800" dirty="0" smtClean="0"/>
            </a:br>
            <a:r>
              <a:rPr lang="en-US" sz="1800" dirty="0" smtClean="0"/>
              <a:t>6. What changes will you make for store if possible?</a:t>
            </a:r>
            <a:br>
              <a:rPr lang="en-US" sz="1800" dirty="0" smtClean="0"/>
            </a:br>
            <a:r>
              <a:rPr lang="en-US" sz="1800" dirty="0" smtClean="0"/>
              <a:t>No. The people we interviewed are satisfied with their stores' condition.</a:t>
            </a:r>
            <a:endParaRPr lang="en-US" sz="18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266" y="3372590"/>
            <a:ext cx="2695698" cy="1990105"/>
          </a:xfrm>
        </p:spPr>
        <p:txBody>
          <a:bodyPr>
            <a:noAutofit/>
          </a:bodyPr>
          <a:lstStyle/>
          <a:p>
            <a:r>
              <a:rPr lang="en-US" sz="4400" dirty="0" smtClean="0"/>
              <a:t>Live &amp; Monthly Rewards</a:t>
            </a:r>
            <a:endParaRPr lang="en-US" sz="44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05675558"/>
              </p:ext>
            </p:extLst>
          </p:nvPr>
        </p:nvGraphicFramePr>
        <p:xfrm>
          <a:off x="3253840" y="1906979"/>
          <a:ext cx="5640778" cy="4724400"/>
        </p:xfrm>
        <a:graphic>
          <a:graphicData uri="http://schemas.openxmlformats.org/drawingml/2006/table">
            <a:tbl>
              <a:tblPr firstRow="1" bandRow="1">
                <a:tableStyleId>{5C22544A-7EE6-4342-B048-85BDC9FD1C3A}</a:tableStyleId>
              </a:tblPr>
              <a:tblGrid>
                <a:gridCol w="989062"/>
                <a:gridCol w="4651716"/>
              </a:tblGrid>
              <a:tr h="299275">
                <a:tc>
                  <a:txBody>
                    <a:bodyPr/>
                    <a:lstStyle/>
                    <a:p>
                      <a:r>
                        <a:rPr lang="en-US" sz="1600" dirty="0" smtClean="0"/>
                        <a:t>Month</a:t>
                      </a:r>
                      <a:endParaRPr lang="en-US" sz="1600" dirty="0"/>
                    </a:p>
                  </a:txBody>
                  <a:tcPr/>
                </a:tc>
                <a:tc>
                  <a:txBody>
                    <a:bodyPr/>
                    <a:lstStyle/>
                    <a:p>
                      <a:r>
                        <a:rPr lang="en-US" sz="1600" dirty="0" smtClean="0"/>
                        <a:t>Reward Idea</a:t>
                      </a:r>
                      <a:endParaRPr lang="en-US" sz="1600" dirty="0"/>
                    </a:p>
                  </a:txBody>
                  <a:tcPr/>
                </a:tc>
              </a:tr>
              <a:tr h="299275">
                <a:tc>
                  <a:txBody>
                    <a:bodyPr/>
                    <a:lstStyle/>
                    <a:p>
                      <a:r>
                        <a:rPr lang="en-US" dirty="0" smtClean="0"/>
                        <a:t>Jan.</a:t>
                      </a:r>
                      <a:endParaRPr lang="en-US" dirty="0"/>
                    </a:p>
                  </a:txBody>
                  <a:tcPr/>
                </a:tc>
                <a:tc>
                  <a:txBody>
                    <a:bodyPr/>
                    <a:lstStyle/>
                    <a:p>
                      <a:r>
                        <a:rPr lang="en-US" dirty="0" smtClean="0"/>
                        <a:t>Weight loss resolution: Water bottle</a:t>
                      </a:r>
                      <a:endParaRPr lang="en-US" dirty="0"/>
                    </a:p>
                  </a:txBody>
                  <a:tcPr/>
                </a:tc>
              </a:tr>
              <a:tr h="299275">
                <a:tc>
                  <a:txBody>
                    <a:bodyPr/>
                    <a:lstStyle/>
                    <a:p>
                      <a:r>
                        <a:rPr lang="en-US" dirty="0" smtClean="0"/>
                        <a:t>Feb.</a:t>
                      </a:r>
                      <a:endParaRPr lang="en-US" dirty="0"/>
                    </a:p>
                  </a:txBody>
                  <a:tcPr/>
                </a:tc>
                <a:tc>
                  <a:txBody>
                    <a:bodyPr/>
                    <a:lstStyle/>
                    <a:p>
                      <a:r>
                        <a:rPr lang="en-US" dirty="0" smtClean="0"/>
                        <a:t>Valentines Day: Candy</a:t>
                      </a:r>
                      <a:endParaRPr lang="en-US" dirty="0"/>
                    </a:p>
                  </a:txBody>
                  <a:tcPr/>
                </a:tc>
              </a:tr>
              <a:tr h="299275">
                <a:tc>
                  <a:txBody>
                    <a:bodyPr/>
                    <a:lstStyle/>
                    <a:p>
                      <a:r>
                        <a:rPr lang="en-US" dirty="0" smtClean="0"/>
                        <a:t>Mar.</a:t>
                      </a:r>
                      <a:endParaRPr lang="en-US" dirty="0"/>
                    </a:p>
                  </a:txBody>
                  <a:tcPr/>
                </a:tc>
                <a:tc>
                  <a:txBody>
                    <a:bodyPr/>
                    <a:lstStyle/>
                    <a:p>
                      <a:r>
                        <a:rPr lang="en-US" dirty="0" smtClean="0"/>
                        <a:t>March Madness: Chips for the game</a:t>
                      </a:r>
                      <a:endParaRPr lang="en-US" dirty="0"/>
                    </a:p>
                  </a:txBody>
                  <a:tcPr/>
                </a:tc>
              </a:tr>
              <a:tr h="299275">
                <a:tc>
                  <a:txBody>
                    <a:bodyPr/>
                    <a:lstStyle/>
                    <a:p>
                      <a:r>
                        <a:rPr lang="en-US" dirty="0" smtClean="0"/>
                        <a:t>April</a:t>
                      </a:r>
                      <a:endParaRPr lang="en-US" dirty="0"/>
                    </a:p>
                  </a:txBody>
                  <a:tcPr/>
                </a:tc>
                <a:tc>
                  <a:txBody>
                    <a:bodyPr/>
                    <a:lstStyle/>
                    <a:p>
                      <a:r>
                        <a:rPr lang="en-US" dirty="0" smtClean="0"/>
                        <a:t>Easter Eggs</a:t>
                      </a:r>
                      <a:endParaRPr lang="en-US" dirty="0"/>
                    </a:p>
                  </a:txBody>
                  <a:tcPr/>
                </a:tc>
              </a:tr>
              <a:tr h="299275">
                <a:tc>
                  <a:txBody>
                    <a:bodyPr/>
                    <a:lstStyle/>
                    <a:p>
                      <a:r>
                        <a:rPr lang="en-US" dirty="0" smtClean="0"/>
                        <a:t>May</a:t>
                      </a:r>
                      <a:endParaRPr lang="en-US" dirty="0"/>
                    </a:p>
                  </a:txBody>
                  <a:tcPr/>
                </a:tc>
                <a:tc>
                  <a:txBody>
                    <a:bodyPr/>
                    <a:lstStyle/>
                    <a:p>
                      <a:r>
                        <a:rPr lang="en-US" dirty="0" smtClean="0"/>
                        <a:t>Mother’s Day: </a:t>
                      </a:r>
                      <a:r>
                        <a:rPr lang="en-US" baseline="0" dirty="0" smtClean="0"/>
                        <a:t>Starbucks Frappuccino</a:t>
                      </a:r>
                      <a:endParaRPr lang="en-US" dirty="0"/>
                    </a:p>
                  </a:txBody>
                  <a:tcPr/>
                </a:tc>
              </a:tr>
              <a:tr h="299275">
                <a:tc>
                  <a:txBody>
                    <a:bodyPr/>
                    <a:lstStyle/>
                    <a:p>
                      <a:r>
                        <a:rPr lang="en-US" dirty="0" smtClean="0"/>
                        <a:t>June</a:t>
                      </a:r>
                      <a:endParaRPr lang="en-US" dirty="0"/>
                    </a:p>
                  </a:txBody>
                  <a:tcPr/>
                </a:tc>
                <a:tc>
                  <a:txBody>
                    <a:bodyPr/>
                    <a:lstStyle/>
                    <a:p>
                      <a:r>
                        <a:rPr lang="en-US" dirty="0" smtClean="0"/>
                        <a:t>Prepare for Summer BBQ:</a:t>
                      </a:r>
                      <a:r>
                        <a:rPr lang="en-US" baseline="0" dirty="0" smtClean="0"/>
                        <a:t> Propane refill </a:t>
                      </a:r>
                      <a:endParaRPr lang="en-US" dirty="0"/>
                    </a:p>
                  </a:txBody>
                  <a:tcPr/>
                </a:tc>
              </a:tr>
              <a:tr h="299275">
                <a:tc>
                  <a:txBody>
                    <a:bodyPr/>
                    <a:lstStyle/>
                    <a:p>
                      <a:r>
                        <a:rPr lang="en-US" dirty="0" smtClean="0"/>
                        <a:t>July</a:t>
                      </a:r>
                      <a:endParaRPr lang="en-US" dirty="0"/>
                    </a:p>
                  </a:txBody>
                  <a:tcPr/>
                </a:tc>
                <a:tc>
                  <a:txBody>
                    <a:bodyPr/>
                    <a:lstStyle/>
                    <a:p>
                      <a:r>
                        <a:rPr lang="en-US" dirty="0" smtClean="0"/>
                        <a:t>Red, white &amp; blue:</a:t>
                      </a:r>
                      <a:r>
                        <a:rPr lang="en-US" baseline="0" dirty="0" smtClean="0"/>
                        <a:t> Popsicle</a:t>
                      </a:r>
                      <a:endParaRPr lang="en-US" dirty="0"/>
                    </a:p>
                  </a:txBody>
                  <a:tcPr/>
                </a:tc>
              </a:tr>
              <a:tr h="299275">
                <a:tc>
                  <a:txBody>
                    <a:bodyPr/>
                    <a:lstStyle/>
                    <a:p>
                      <a:r>
                        <a:rPr lang="en-US" dirty="0" smtClean="0"/>
                        <a:t>Aug.</a:t>
                      </a:r>
                      <a:endParaRPr lang="en-US" dirty="0"/>
                    </a:p>
                  </a:txBody>
                  <a:tcPr/>
                </a:tc>
                <a:tc>
                  <a:txBody>
                    <a:bodyPr/>
                    <a:lstStyle/>
                    <a:p>
                      <a:r>
                        <a:rPr lang="en-US" dirty="0" smtClean="0"/>
                        <a:t>Road trip: Favorite</a:t>
                      </a:r>
                      <a:r>
                        <a:rPr lang="en-US" baseline="0" dirty="0" smtClean="0"/>
                        <a:t> snack under $3</a:t>
                      </a:r>
                      <a:endParaRPr lang="en-US" dirty="0"/>
                    </a:p>
                  </a:txBody>
                  <a:tcPr/>
                </a:tc>
              </a:tr>
              <a:tr h="299275">
                <a:tc>
                  <a:txBody>
                    <a:bodyPr/>
                    <a:lstStyle/>
                    <a:p>
                      <a:r>
                        <a:rPr lang="en-US" dirty="0" smtClean="0"/>
                        <a:t>Sept.</a:t>
                      </a:r>
                      <a:endParaRPr lang="en-US" dirty="0"/>
                    </a:p>
                  </a:txBody>
                  <a:tcPr/>
                </a:tc>
                <a:tc>
                  <a:txBody>
                    <a:bodyPr/>
                    <a:lstStyle/>
                    <a:p>
                      <a:r>
                        <a:rPr lang="en-US" dirty="0" smtClean="0"/>
                        <a:t>Football season:</a:t>
                      </a:r>
                      <a:r>
                        <a:rPr lang="en-US" baseline="0" dirty="0" smtClean="0"/>
                        <a:t> Bag of ice</a:t>
                      </a:r>
                      <a:endParaRPr lang="en-US" dirty="0"/>
                    </a:p>
                  </a:txBody>
                  <a:tcPr/>
                </a:tc>
              </a:tr>
              <a:tr h="299275">
                <a:tc>
                  <a:txBody>
                    <a:bodyPr/>
                    <a:lstStyle/>
                    <a:p>
                      <a:r>
                        <a:rPr lang="en-US" dirty="0" smtClean="0"/>
                        <a:t>Oct.</a:t>
                      </a:r>
                      <a:endParaRPr lang="en-US" dirty="0"/>
                    </a:p>
                  </a:txBody>
                  <a:tcPr/>
                </a:tc>
                <a:tc>
                  <a:txBody>
                    <a:bodyPr/>
                    <a:lstStyle/>
                    <a:p>
                      <a:r>
                        <a:rPr lang="en-US" dirty="0" smtClean="0"/>
                        <a:t>Tricks &amp; treats: Halloween</a:t>
                      </a:r>
                      <a:r>
                        <a:rPr lang="en-US" baseline="0" dirty="0" smtClean="0"/>
                        <a:t> candy</a:t>
                      </a:r>
                      <a:endParaRPr lang="en-US" dirty="0"/>
                    </a:p>
                  </a:txBody>
                  <a:tcPr/>
                </a:tc>
              </a:tr>
              <a:tr h="299275">
                <a:tc>
                  <a:txBody>
                    <a:bodyPr/>
                    <a:lstStyle/>
                    <a:p>
                      <a:r>
                        <a:rPr lang="en-US" dirty="0" smtClean="0"/>
                        <a:t>Nov.</a:t>
                      </a:r>
                      <a:endParaRPr lang="en-US" dirty="0"/>
                    </a:p>
                  </a:txBody>
                  <a:tcPr/>
                </a:tc>
                <a:tc>
                  <a:txBody>
                    <a:bodyPr/>
                    <a:lstStyle/>
                    <a:p>
                      <a:r>
                        <a:rPr lang="en-US" dirty="0" smtClean="0"/>
                        <a:t>Thanksgiving: Turkey</a:t>
                      </a:r>
                      <a:r>
                        <a:rPr lang="en-US" baseline="0" dirty="0" smtClean="0"/>
                        <a:t> Jerky</a:t>
                      </a:r>
                      <a:endParaRPr lang="en-US" dirty="0"/>
                    </a:p>
                  </a:txBody>
                  <a:tcPr/>
                </a:tc>
              </a:tr>
              <a:tr h="299275">
                <a:tc>
                  <a:txBody>
                    <a:bodyPr/>
                    <a:lstStyle/>
                    <a:p>
                      <a:r>
                        <a:rPr lang="en-US" dirty="0" smtClean="0"/>
                        <a:t>Dec.</a:t>
                      </a:r>
                      <a:endParaRPr lang="en-US" dirty="0"/>
                    </a:p>
                  </a:txBody>
                  <a:tcPr/>
                </a:tc>
                <a:tc>
                  <a:txBody>
                    <a:bodyPr/>
                    <a:lstStyle/>
                    <a:p>
                      <a:r>
                        <a:rPr lang="en-US" dirty="0" smtClean="0"/>
                        <a:t>Winter: Windshield washer fluid</a:t>
                      </a:r>
                      <a:endParaRPr lang="en-US"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720108169"/>
              </p:ext>
            </p:extLst>
          </p:nvPr>
        </p:nvGraphicFramePr>
        <p:xfrm>
          <a:off x="1995054" y="292989"/>
          <a:ext cx="6875814" cy="1463040"/>
        </p:xfrm>
        <a:graphic>
          <a:graphicData uri="http://schemas.openxmlformats.org/drawingml/2006/table">
            <a:tbl>
              <a:tblPr firstRow="1" bandRow="1">
                <a:tableStyleId>{073A0DAA-6AF3-43AB-8588-CEC1D06C72B9}</a:tableStyleId>
              </a:tblPr>
              <a:tblGrid>
                <a:gridCol w="3437907"/>
                <a:gridCol w="3437907"/>
              </a:tblGrid>
              <a:tr h="323788">
                <a:tc>
                  <a:txBody>
                    <a:bodyPr/>
                    <a:lstStyle/>
                    <a:p>
                      <a:r>
                        <a:rPr lang="en-US" dirty="0" smtClean="0"/>
                        <a:t>Condition</a:t>
                      </a:r>
                      <a:endParaRPr lang="en-US" dirty="0"/>
                    </a:p>
                  </a:txBody>
                  <a:tcPr>
                    <a:solidFill>
                      <a:schemeClr val="bg1">
                        <a:lumMod val="50000"/>
                      </a:schemeClr>
                    </a:solidFill>
                  </a:tcPr>
                </a:tc>
                <a:tc>
                  <a:txBody>
                    <a:bodyPr/>
                    <a:lstStyle/>
                    <a:p>
                      <a:r>
                        <a:rPr lang="en-US" dirty="0" smtClean="0"/>
                        <a:t>Coupon for free:</a:t>
                      </a:r>
                      <a:endParaRPr lang="en-US" dirty="0"/>
                    </a:p>
                  </a:txBody>
                  <a:tcPr>
                    <a:solidFill>
                      <a:schemeClr val="bg1">
                        <a:lumMod val="50000"/>
                      </a:schemeClr>
                    </a:solidFill>
                  </a:tcPr>
                </a:tc>
              </a:tr>
              <a:tr h="323788">
                <a:tc>
                  <a:txBody>
                    <a:bodyPr/>
                    <a:lstStyle/>
                    <a:p>
                      <a:r>
                        <a:rPr lang="en-US" dirty="0" smtClean="0"/>
                        <a:t>Lottery goes about $100 million</a:t>
                      </a:r>
                      <a:endParaRPr lang="en-US" dirty="0"/>
                    </a:p>
                  </a:txBody>
                  <a:tcPr/>
                </a:tc>
                <a:tc>
                  <a:txBody>
                    <a:bodyPr/>
                    <a:lstStyle/>
                    <a:p>
                      <a:r>
                        <a:rPr lang="en-US" dirty="0" smtClean="0"/>
                        <a:t>100</a:t>
                      </a:r>
                      <a:r>
                        <a:rPr lang="en-US" baseline="0" dirty="0" smtClean="0"/>
                        <a:t> Grand bar</a:t>
                      </a:r>
                      <a:endParaRPr lang="en-US" dirty="0"/>
                    </a:p>
                  </a:txBody>
                  <a:tcPr/>
                </a:tc>
              </a:tr>
              <a:tr h="323788">
                <a:tc>
                  <a:txBody>
                    <a:bodyPr/>
                    <a:lstStyle/>
                    <a:p>
                      <a:r>
                        <a:rPr lang="en-US" dirty="0" smtClean="0"/>
                        <a:t>Weather goes below 12*</a:t>
                      </a:r>
                      <a:endParaRPr lang="en-US" dirty="0"/>
                    </a:p>
                  </a:txBody>
                  <a:tcPr/>
                </a:tc>
                <a:tc>
                  <a:txBody>
                    <a:bodyPr/>
                    <a:lstStyle/>
                    <a:p>
                      <a:r>
                        <a:rPr lang="en-US" dirty="0" smtClean="0"/>
                        <a:t>12 fl. oz. hot chocolate</a:t>
                      </a:r>
                      <a:endParaRPr lang="en-US" dirty="0"/>
                    </a:p>
                  </a:txBody>
                  <a:tcPr/>
                </a:tc>
              </a:tr>
              <a:tr h="323788">
                <a:tc>
                  <a:txBody>
                    <a:bodyPr/>
                    <a:lstStyle/>
                    <a:p>
                      <a:r>
                        <a:rPr lang="en-US" dirty="0" smtClean="0"/>
                        <a:t>Life gave you lemons today?</a:t>
                      </a:r>
                      <a:endParaRPr lang="en-US" dirty="0"/>
                    </a:p>
                  </a:txBody>
                  <a:tcPr/>
                </a:tc>
                <a:tc>
                  <a:txBody>
                    <a:bodyPr/>
                    <a:lstStyle/>
                    <a:p>
                      <a:r>
                        <a:rPr lang="en-US" dirty="0" smtClean="0"/>
                        <a:t>22 fl. oz. Minute</a:t>
                      </a:r>
                      <a:r>
                        <a:rPr lang="en-US" baseline="0" dirty="0" smtClean="0"/>
                        <a:t> Maid Lemonade</a:t>
                      </a:r>
                      <a:endParaRPr lang="en-US" dirty="0"/>
                    </a:p>
                  </a:txBody>
                  <a:tcPr/>
                </a:tc>
              </a:tr>
            </a:tbl>
          </a:graphicData>
        </a:graphic>
      </p:graphicFrame>
    </p:spTree>
    <p:extLst>
      <p:ext uri="{BB962C8B-B14F-4D97-AF65-F5344CB8AC3E}">
        <p14:creationId xmlns:p14="http://schemas.microsoft.com/office/powerpoint/2010/main" val="2976600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a:t>
            </a:r>
            <a:endParaRPr lang="en-US" dirty="0"/>
          </a:p>
        </p:txBody>
      </p:sp>
      <p:sp>
        <p:nvSpPr>
          <p:cNvPr id="3" name="Content Placeholder 2"/>
          <p:cNvSpPr>
            <a:spLocks noGrp="1"/>
          </p:cNvSpPr>
          <p:nvPr>
            <p:ph idx="1"/>
          </p:nvPr>
        </p:nvSpPr>
        <p:spPr>
          <a:xfrm>
            <a:off x="858710" y="2987513"/>
            <a:ext cx="8313569" cy="3124201"/>
          </a:xfrm>
        </p:spPr>
        <p:txBody>
          <a:bodyPr/>
          <a:lstStyle/>
          <a:p>
            <a:r>
              <a:rPr lang="en-US" dirty="0" smtClean="0"/>
              <a:t>Increase convenience store retailer’s profit by 2% annually</a:t>
            </a:r>
          </a:p>
          <a:p>
            <a:r>
              <a:rPr lang="en-US" dirty="0" smtClean="0"/>
              <a:t>Help independent convenience stores throughout the country</a:t>
            </a:r>
            <a:endParaRPr lang="en-US" dirty="0"/>
          </a:p>
        </p:txBody>
      </p:sp>
    </p:spTree>
    <p:extLst>
      <p:ext uri="{BB962C8B-B14F-4D97-AF65-F5344CB8AC3E}">
        <p14:creationId xmlns:p14="http://schemas.microsoft.com/office/powerpoint/2010/main" val="264883347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5" y="242621"/>
            <a:ext cx="7514035" cy="1095985"/>
          </a:xfrm>
        </p:spPr>
        <p:txBody>
          <a:bodyPr/>
          <a:lstStyle/>
          <a:p>
            <a:pPr algn="l"/>
            <a:r>
              <a:rPr lang="en-US" dirty="0" smtClean="0"/>
              <a:t>Our Research</a:t>
            </a:r>
            <a:endParaRPr lang="en-US" dirty="0"/>
          </a:p>
        </p:txBody>
      </p:sp>
      <p:sp>
        <p:nvSpPr>
          <p:cNvPr id="3" name="Content Placeholder 2"/>
          <p:cNvSpPr>
            <a:spLocks noGrp="1"/>
          </p:cNvSpPr>
          <p:nvPr>
            <p:ph sz="half" idx="1"/>
          </p:nvPr>
        </p:nvSpPr>
        <p:spPr>
          <a:xfrm>
            <a:off x="1113236" y="1865745"/>
            <a:ext cx="3842739" cy="5128944"/>
          </a:xfrm>
        </p:spPr>
        <p:txBody>
          <a:bodyPr>
            <a:normAutofit fontScale="92500"/>
          </a:bodyPr>
          <a:lstStyle/>
          <a:p>
            <a:r>
              <a:rPr lang="en-US" dirty="0" smtClean="0"/>
              <a:t>Conducted interviews and asked:</a:t>
            </a:r>
          </a:p>
          <a:p>
            <a:pPr marL="800088" lvl="1" indent="-342900">
              <a:buFont typeface="+mj-lt"/>
              <a:buAutoNum type="arabicPeriod"/>
            </a:pPr>
            <a:r>
              <a:rPr lang="en-US" dirty="0" smtClean="0"/>
              <a:t>What products are purchased most?</a:t>
            </a:r>
          </a:p>
          <a:p>
            <a:pPr marL="800088" lvl="1" indent="-342900">
              <a:buFont typeface="+mj-lt"/>
              <a:buAutoNum type="arabicPeriod"/>
            </a:pPr>
            <a:r>
              <a:rPr lang="en-US" dirty="0" smtClean="0"/>
              <a:t>What products don’t sell?</a:t>
            </a:r>
          </a:p>
          <a:p>
            <a:pPr marL="800088" lvl="1" indent="-342900">
              <a:buFont typeface="+mj-lt"/>
              <a:buAutoNum type="arabicPeriod"/>
            </a:pPr>
            <a:r>
              <a:rPr lang="en-US" dirty="0" smtClean="0"/>
              <a:t>What is preventing “gas only” shoppers from entering the store?</a:t>
            </a:r>
          </a:p>
          <a:p>
            <a:pPr marL="800088" lvl="1" indent="-342900">
              <a:buFont typeface="+mj-lt"/>
              <a:buAutoNum type="arabicPeriod"/>
            </a:pPr>
            <a:r>
              <a:rPr lang="en-US" dirty="0" smtClean="0"/>
              <a:t>Do shoppers usually notice and take advantage of promotions?</a:t>
            </a:r>
          </a:p>
          <a:p>
            <a:pPr marL="800088" lvl="1" indent="-342900">
              <a:buNone/>
            </a:pPr>
            <a:endParaRPr lang="en-US" dirty="0" smtClean="0"/>
          </a:p>
          <a:p>
            <a:r>
              <a:rPr lang="en-US" dirty="0" smtClean="0"/>
              <a:t>Observed </a:t>
            </a:r>
            <a:r>
              <a:rPr lang="en-US" dirty="0"/>
              <a:t>shopping </a:t>
            </a:r>
            <a:r>
              <a:rPr lang="en-US" dirty="0" smtClean="0"/>
              <a:t>behavior</a:t>
            </a:r>
          </a:p>
          <a:p>
            <a:pPr>
              <a:buNone/>
            </a:pPr>
            <a:endParaRPr lang="en-US" dirty="0" smtClean="0"/>
          </a:p>
          <a:p>
            <a:r>
              <a:rPr lang="en-US" dirty="0"/>
              <a:t>Conducted market research</a:t>
            </a:r>
          </a:p>
          <a:p>
            <a:pPr lvl="1"/>
            <a:r>
              <a:rPr lang="en-US" dirty="0" smtClean="0"/>
              <a:t>Convenience Store News</a:t>
            </a:r>
          </a:p>
          <a:p>
            <a:pPr lvl="1"/>
            <a:r>
              <a:rPr lang="en-US" dirty="0" smtClean="0"/>
              <a:t>Mobile Commerce Daily</a:t>
            </a:r>
          </a:p>
          <a:p>
            <a:pPr lvl="1"/>
            <a:r>
              <a:rPr lang="en-US" dirty="0" smtClean="0"/>
              <a:t>NACS (National Association for Convenience &amp; Fuel Retailing)</a:t>
            </a:r>
          </a:p>
          <a:p>
            <a:pPr lvl="1">
              <a:buNone/>
            </a:pPr>
            <a:endParaRPr lang="en-US" dirty="0" smtClean="0"/>
          </a:p>
          <a:p>
            <a:pPr marL="800088" lvl="1" indent="-342900">
              <a:buFont typeface="+mj-lt"/>
              <a:buAutoNum type="arabicPeriod"/>
            </a:pPr>
            <a:endParaRPr lang="en-US" dirty="0" smtClean="0"/>
          </a:p>
          <a:p>
            <a:pPr marL="800088" lvl="1" indent="-342900">
              <a:buFont typeface="+mj-lt"/>
              <a:buAutoNum type="arabicPeriod"/>
            </a:pP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4093" y="4500746"/>
            <a:ext cx="2705488" cy="2029116"/>
          </a:xfrm>
          <a:prstGeom prst="rect">
            <a:avLst/>
          </a:prstGeom>
          <a:ln w="12700">
            <a:solidFill>
              <a:schemeClr val="tx1"/>
            </a:solidFill>
          </a:ln>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268" y="353478"/>
            <a:ext cx="3915732" cy="2214253"/>
          </a:xfrm>
          <a:prstGeom prst="rect">
            <a:avLst/>
          </a:prstGeom>
          <a:ln w="12700">
            <a:solidFill>
              <a:schemeClr val="bg1">
                <a:lumMod val="50000"/>
              </a:schemeClr>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5176" y="2420808"/>
            <a:ext cx="3079986" cy="2309990"/>
          </a:xfrm>
          <a:prstGeom prst="rect">
            <a:avLst/>
          </a:prstGeom>
          <a:ln w="12700">
            <a:solidFill>
              <a:schemeClr val="tx1"/>
            </a:solidFill>
          </a:ln>
        </p:spPr>
      </p:pic>
    </p:spTree>
    <p:extLst>
      <p:ext uri="{BB962C8B-B14F-4D97-AF65-F5344CB8AC3E}">
        <p14:creationId xmlns:p14="http://schemas.microsoft.com/office/powerpoint/2010/main" val="3151659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5" y="26287"/>
            <a:ext cx="7514035" cy="1752599"/>
          </a:xfrm>
        </p:spPr>
        <p:txBody>
          <a:bodyPr/>
          <a:lstStyle/>
          <a:p>
            <a:r>
              <a:rPr lang="en-US" dirty="0" smtClean="0"/>
              <a:t>Key Findings</a:t>
            </a:r>
            <a:endParaRPr lang="en-US" dirty="0"/>
          </a:p>
        </p:txBody>
      </p:sp>
      <p:sp>
        <p:nvSpPr>
          <p:cNvPr id="3" name="Content Placeholder 2"/>
          <p:cNvSpPr>
            <a:spLocks noGrp="1"/>
          </p:cNvSpPr>
          <p:nvPr>
            <p:ph idx="1"/>
          </p:nvPr>
        </p:nvSpPr>
        <p:spPr>
          <a:xfrm>
            <a:off x="4457333" y="2598585"/>
            <a:ext cx="4166396" cy="1502487"/>
          </a:xfrm>
        </p:spPr>
        <p:txBody>
          <a:bodyPr>
            <a:normAutofit/>
          </a:bodyPr>
          <a:lstStyle/>
          <a:p>
            <a:pPr lvl="1"/>
            <a:r>
              <a:rPr lang="en-US" dirty="0" smtClean="0"/>
              <a:t>Time</a:t>
            </a:r>
          </a:p>
          <a:p>
            <a:pPr lvl="1"/>
            <a:r>
              <a:rPr lang="en-US" dirty="0" smtClean="0"/>
              <a:t>Overpriced merchandise </a:t>
            </a:r>
          </a:p>
          <a:p>
            <a:pPr lvl="1"/>
            <a:r>
              <a:rPr lang="en-US" dirty="0" smtClean="0"/>
              <a:t>Only need gas </a:t>
            </a:r>
          </a:p>
          <a:p>
            <a:pPr lvl="1"/>
            <a:endParaRPr lang="en-US" dirty="0">
              <a:solidFill>
                <a:schemeClr val="accent1"/>
              </a:solidFill>
            </a:endParaRPr>
          </a:p>
        </p:txBody>
      </p:sp>
      <p:sp>
        <p:nvSpPr>
          <p:cNvPr id="5" name="Content Placeholder 2"/>
          <p:cNvSpPr txBox="1">
            <a:spLocks/>
          </p:cNvSpPr>
          <p:nvPr/>
        </p:nvSpPr>
        <p:spPr>
          <a:xfrm>
            <a:off x="1159702" y="1659467"/>
            <a:ext cx="7514035" cy="4814148"/>
          </a:xfrm>
          <a:prstGeom prst="rect">
            <a:avLst/>
          </a:prstGeom>
        </p:spPr>
        <p:txBody>
          <a:bodyPr vert="horz" lIns="91440" tIns="45720" rIns="91440" bIns="45720" rtlCol="0" anchor="ctr">
            <a:normAutofit/>
          </a:bodyPr>
          <a:lstStyle/>
          <a:p>
            <a:pPr marL="285744" marR="0" lvl="0" indent="-285744" algn="l" defTabSz="457189" rtl="0" eaLnBrk="1" fontAlgn="auto" latinLnBrk="0" hangingPunct="1">
              <a:lnSpc>
                <a:spcPct val="100000"/>
              </a:lnSpc>
              <a:spcBef>
                <a:spcPct val="20000"/>
              </a:spcBef>
              <a:spcAft>
                <a:spcPts val="600"/>
              </a:spcAft>
              <a:buClr>
                <a:schemeClr val="accent1">
                  <a:lumMod val="75000"/>
                </a:schemeClr>
              </a:buClr>
              <a:buSzPct val="145000"/>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Consumers have </a:t>
            </a:r>
            <a:r>
              <a:rPr kumimoji="0" lang="en-US" sz="2800" b="0" i="0" u="none" strike="noStrike" kern="1200" cap="none" spc="0" normalizeH="0" baseline="0" noProof="0" dirty="0" smtClean="0">
                <a:ln>
                  <a:noFill/>
                </a:ln>
                <a:solidFill>
                  <a:schemeClr val="accent1"/>
                </a:solidFill>
                <a:effectLst/>
                <a:uLnTx/>
                <a:uFillTx/>
                <a:latin typeface="+mn-lt"/>
                <a:ea typeface="+mn-ea"/>
                <a:cs typeface="+mn-cs"/>
              </a:rPr>
              <a:t>many reasons</a:t>
            </a:r>
            <a:r>
              <a:rPr kumimoji="0" lang="en-US" sz="2400" b="0" i="0" u="none" strike="noStrike" kern="1200" cap="none" spc="0" normalizeH="0" baseline="0" noProof="0" dirty="0" smtClean="0">
                <a:ln>
                  <a:noFill/>
                </a:ln>
                <a:solidFill>
                  <a:schemeClr val="accent1"/>
                </a:solidFill>
                <a:effectLst/>
                <a:uLnTx/>
                <a:uFillTx/>
                <a:latin typeface="+mn-lt"/>
                <a:ea typeface="+mn-ea"/>
                <a:cs typeface="+mn-cs"/>
              </a:rPr>
              <a:t>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to go into the store or not go into the store</a:t>
            </a:r>
          </a:p>
          <a:p>
            <a:pPr marL="742932" marR="0" lvl="1" indent="-285744" algn="l" defTabSz="457189" rtl="0" eaLnBrk="1" fontAlgn="auto" latinLnBrk="0" hangingPunct="1">
              <a:lnSpc>
                <a:spcPct val="100000"/>
              </a:lnSpc>
              <a:spcBef>
                <a:spcPct val="20000"/>
              </a:spcBef>
              <a:spcAft>
                <a:spcPts val="600"/>
              </a:spcAft>
              <a:buClr>
                <a:schemeClr val="accent1">
                  <a:lumMod val="75000"/>
                </a:schemeClr>
              </a:buClr>
              <a:buSzPct val="145000"/>
              <a:buFont typeface="Arial"/>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Pay for gas in store</a:t>
            </a:r>
          </a:p>
          <a:p>
            <a:pPr marL="742932" marR="0" lvl="1" indent="-285744" algn="l" defTabSz="457189" rtl="0" eaLnBrk="1" fontAlgn="auto" latinLnBrk="0" hangingPunct="1">
              <a:lnSpc>
                <a:spcPct val="100000"/>
              </a:lnSpc>
              <a:spcBef>
                <a:spcPct val="20000"/>
              </a:spcBef>
              <a:spcAft>
                <a:spcPts val="600"/>
              </a:spcAft>
              <a:buClr>
                <a:schemeClr val="accent1">
                  <a:lumMod val="75000"/>
                </a:schemeClr>
              </a:buClr>
              <a:buSzPct val="145000"/>
              <a:buFont typeface="Arial"/>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Cigarettes</a:t>
            </a:r>
          </a:p>
          <a:p>
            <a:pPr marL="742932" marR="0" lvl="1" indent="-285744" algn="l" defTabSz="457189" rtl="0" eaLnBrk="1" fontAlgn="auto" latinLnBrk="0" hangingPunct="1">
              <a:lnSpc>
                <a:spcPct val="100000"/>
              </a:lnSpc>
              <a:spcBef>
                <a:spcPct val="20000"/>
              </a:spcBef>
              <a:spcAft>
                <a:spcPts val="600"/>
              </a:spcAft>
              <a:buClr>
                <a:schemeClr val="accent1">
                  <a:lumMod val="75000"/>
                </a:schemeClr>
              </a:buClr>
              <a:buSzPct val="145000"/>
              <a:buFont typeface="Arial"/>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Food &amp; Drinks</a:t>
            </a:r>
          </a:p>
          <a:p>
            <a:pPr marL="742932" marR="0" lvl="1" indent="-285744" algn="l" defTabSz="457189" rtl="0" eaLnBrk="1" fontAlgn="auto" latinLnBrk="0" hangingPunct="1">
              <a:lnSpc>
                <a:spcPct val="100000"/>
              </a:lnSpc>
              <a:spcBef>
                <a:spcPct val="20000"/>
              </a:spcBef>
              <a:spcAft>
                <a:spcPts val="600"/>
              </a:spcAft>
              <a:buClr>
                <a:schemeClr val="accent1">
                  <a:lumMod val="75000"/>
                </a:schemeClr>
              </a:buClr>
              <a:buSzPct val="145000"/>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285744" marR="0" lvl="0" indent="-285744" algn="l" defTabSz="457189" rtl="0" eaLnBrk="1" fontAlgn="auto" latinLnBrk="0" hangingPunct="1">
              <a:lnSpc>
                <a:spcPct val="100000"/>
              </a:lnSpc>
              <a:spcBef>
                <a:spcPct val="20000"/>
              </a:spcBef>
              <a:spcAft>
                <a:spcPts val="600"/>
              </a:spcAft>
              <a:buClr>
                <a:schemeClr val="accent1">
                  <a:lumMod val="75000"/>
                </a:schemeClr>
              </a:buClr>
              <a:buSzPct val="145000"/>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Gas purchasing has become a </a:t>
            </a:r>
            <a:r>
              <a:rPr kumimoji="0" lang="en-US" sz="2800" b="0" i="0" u="none" strike="noStrike" kern="1200" cap="none" spc="0" normalizeH="0" baseline="0" noProof="0" dirty="0" smtClean="0">
                <a:ln>
                  <a:noFill/>
                </a:ln>
                <a:solidFill>
                  <a:schemeClr val="accent1"/>
                </a:solidFill>
                <a:effectLst/>
                <a:uLnTx/>
                <a:uFillTx/>
                <a:latin typeface="+mn-lt"/>
                <a:ea typeface="+mn-ea"/>
                <a:cs typeface="+mn-cs"/>
              </a:rPr>
              <a:t>competitive sport</a:t>
            </a:r>
          </a:p>
          <a:p>
            <a:pPr marL="742932" marR="0" lvl="1" indent="-285744" algn="l" defTabSz="457189" rtl="0" eaLnBrk="1" fontAlgn="auto" latinLnBrk="0" hangingPunct="1">
              <a:lnSpc>
                <a:spcPct val="100000"/>
              </a:lnSpc>
              <a:spcBef>
                <a:spcPct val="20000"/>
              </a:spcBef>
              <a:spcAft>
                <a:spcPts val="600"/>
              </a:spcAft>
              <a:buClr>
                <a:schemeClr val="accent1">
                  <a:lumMod val="75000"/>
                </a:schemeClr>
              </a:buClr>
              <a:buSzPct val="145000"/>
              <a:buFont typeface="Arial"/>
              <a:buChar char="•"/>
              <a:tabLst/>
              <a:defRPr/>
            </a:pPr>
            <a:r>
              <a:rPr kumimoji="0" lang="en-US" sz="2000" b="0" i="0" u="none" strike="noStrike" kern="1200" cap="none" spc="0" normalizeH="0" baseline="0" noProof="0" dirty="0" smtClean="0">
                <a:ln>
                  <a:noFill/>
                </a:ln>
                <a:solidFill>
                  <a:schemeClr val="tx2"/>
                </a:solidFill>
                <a:effectLst/>
                <a:uLnTx/>
                <a:uFillTx/>
                <a:latin typeface="+mn-lt"/>
                <a:ea typeface="+mn-ea"/>
                <a:cs typeface="+mn-cs"/>
              </a:rPr>
              <a:t>Rise in gas prices</a:t>
            </a:r>
          </a:p>
          <a:p>
            <a:pPr marL="742932" marR="0" lvl="1" indent="-285744" algn="l" defTabSz="457189" rtl="0" eaLnBrk="1" fontAlgn="auto" latinLnBrk="0" hangingPunct="1">
              <a:lnSpc>
                <a:spcPct val="100000"/>
              </a:lnSpc>
              <a:spcBef>
                <a:spcPct val="20000"/>
              </a:spcBef>
              <a:spcAft>
                <a:spcPts val="600"/>
              </a:spcAft>
              <a:buClr>
                <a:schemeClr val="accent1">
                  <a:lumMod val="75000"/>
                </a:schemeClr>
              </a:buClr>
              <a:buSzPct val="145000"/>
              <a:buFont typeface="Arial"/>
              <a:buChar char="•"/>
              <a:tabLst/>
              <a:defRPr/>
            </a:pPr>
            <a:r>
              <a:rPr lang="en-US" sz="2000" dirty="0" smtClean="0">
                <a:solidFill>
                  <a:schemeClr val="tx2"/>
                </a:solidFill>
              </a:rPr>
              <a:t>Thrill </a:t>
            </a:r>
            <a:r>
              <a:rPr kumimoji="0" lang="en-US" sz="2000" b="0" i="0" u="none" strike="noStrike" kern="1200" cap="none" spc="0" normalizeH="0" baseline="0" noProof="0" dirty="0" smtClean="0">
                <a:ln>
                  <a:noFill/>
                </a:ln>
                <a:solidFill>
                  <a:schemeClr val="tx2"/>
                </a:solidFill>
                <a:effectLst/>
                <a:uLnTx/>
                <a:uFillTx/>
                <a:latin typeface="+mn-lt"/>
                <a:ea typeface="+mn-ea"/>
                <a:cs typeface="+mn-cs"/>
              </a:rPr>
              <a:t>of finding a bargain</a:t>
            </a:r>
          </a:p>
          <a:p>
            <a:pPr marL="742932" lvl="1" indent="-285744" defTabSz="457189">
              <a:spcBef>
                <a:spcPct val="20000"/>
              </a:spcBef>
              <a:spcAft>
                <a:spcPts val="600"/>
              </a:spcAft>
              <a:buClr>
                <a:schemeClr val="accent1">
                  <a:lumMod val="75000"/>
                </a:schemeClr>
              </a:buClr>
              <a:buSzPct val="145000"/>
              <a:buFont typeface="Arial"/>
              <a:buChar char="•"/>
            </a:pPr>
            <a:r>
              <a:rPr lang="en-US" sz="2000" dirty="0" smtClean="0">
                <a:solidFill>
                  <a:schemeClr val="tx2"/>
                </a:solidFill>
              </a:rPr>
              <a:t>Apps</a:t>
            </a:r>
            <a:endParaRPr kumimoji="0" lang="en-US" sz="2000" b="0" i="0" u="none" strike="noStrike" kern="1200" cap="none" spc="0" normalizeH="0" baseline="0" noProof="0" dirty="0" smtClean="0">
              <a:ln>
                <a:noFill/>
              </a:ln>
              <a:solidFill>
                <a:schemeClr val="tx2"/>
              </a:solidFill>
              <a:effectLst/>
              <a:uLnTx/>
              <a:uFillTx/>
              <a:latin typeface="+mn-lt"/>
              <a:ea typeface="+mn-ea"/>
              <a:cs typeface="+mn-cs"/>
            </a:endParaRPr>
          </a:p>
          <a:p>
            <a:pPr marL="742932" marR="0" lvl="1" indent="-285744" algn="l" defTabSz="457189" rtl="0" eaLnBrk="1" fontAlgn="auto" latinLnBrk="0" hangingPunct="1">
              <a:lnSpc>
                <a:spcPct val="100000"/>
              </a:lnSpc>
              <a:spcBef>
                <a:spcPct val="20000"/>
              </a:spcBef>
              <a:spcAft>
                <a:spcPts val="600"/>
              </a:spcAft>
              <a:buClr>
                <a:schemeClr val="accent1">
                  <a:lumMod val="75000"/>
                </a:schemeClr>
              </a:buClr>
              <a:buSzPct val="145000"/>
              <a:buFont typeface="Arial"/>
              <a:buChar char="•"/>
              <a:tabLst/>
              <a:defRPr/>
            </a:pPr>
            <a:endParaRPr kumimoji="0" lang="en-US" sz="2000" b="0" i="0" u="none" strike="noStrike" kern="1200" cap="none" spc="0" normalizeH="0" baseline="0" noProof="0" dirty="0">
              <a:ln>
                <a:noFill/>
              </a:ln>
              <a:solidFill>
                <a:schemeClr val="accent1"/>
              </a:solidFill>
              <a:effectLst/>
              <a:uLnTx/>
              <a:uFillTx/>
              <a:latin typeface="+mn-lt"/>
              <a:ea typeface="+mn-ea"/>
              <a:cs typeface="+mn-cs"/>
            </a:endParaRPr>
          </a:p>
        </p:txBody>
      </p:sp>
    </p:spTree>
    <p:extLst>
      <p:ext uri="{BB962C8B-B14F-4D97-AF65-F5344CB8AC3E}">
        <p14:creationId xmlns:p14="http://schemas.microsoft.com/office/powerpoint/2010/main" val="4256756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4168" y="2057403"/>
            <a:ext cx="7514035" cy="2531530"/>
          </a:xfrm>
        </p:spPr>
        <p:txBody>
          <a:bodyPr>
            <a:normAutofit/>
          </a:bodyPr>
          <a:lstStyle/>
          <a:p>
            <a:r>
              <a:rPr lang="en-US" dirty="0" smtClean="0"/>
              <a:t>Let’s not make them indulge rather lets pay them for their indulgences </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6302" y="1715787"/>
            <a:ext cx="6430967" cy="1068135"/>
          </a:xfrm>
        </p:spPr>
        <p:txBody>
          <a:bodyPr>
            <a:normAutofit/>
          </a:bodyPr>
          <a:lstStyle/>
          <a:p>
            <a:r>
              <a:rPr lang="en-US" sz="4400" dirty="0" smtClean="0"/>
              <a:t>Problem #1:</a:t>
            </a:r>
            <a:endParaRPr lang="en-US" sz="4400" dirty="0"/>
          </a:p>
        </p:txBody>
      </p:sp>
      <p:sp>
        <p:nvSpPr>
          <p:cNvPr id="3" name="Subtitle 2"/>
          <p:cNvSpPr>
            <a:spLocks noGrp="1"/>
          </p:cNvSpPr>
          <p:nvPr>
            <p:ph type="subTitle" idx="1"/>
          </p:nvPr>
        </p:nvSpPr>
        <p:spPr>
          <a:xfrm>
            <a:off x="4064000" y="2907203"/>
            <a:ext cx="4563266" cy="1388534"/>
          </a:xfrm>
        </p:spPr>
        <p:txBody>
          <a:bodyPr/>
          <a:lstStyle/>
          <a:p>
            <a:r>
              <a:rPr lang="en-US" dirty="0" smtClean="0"/>
              <a:t>Shoppers may or may not be interested in entering the store.</a:t>
            </a:r>
            <a:endParaRPr lang="en-US" dirty="0"/>
          </a:p>
        </p:txBody>
      </p:sp>
    </p:spTree>
    <p:extLst>
      <p:ext uri="{BB962C8B-B14F-4D97-AF65-F5344CB8AC3E}">
        <p14:creationId xmlns:p14="http://schemas.microsoft.com/office/powerpoint/2010/main" val="4240108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9209" y="2381991"/>
            <a:ext cx="6698060" cy="1406237"/>
          </a:xfrm>
        </p:spPr>
        <p:txBody>
          <a:bodyPr/>
          <a:lstStyle/>
          <a:p>
            <a:r>
              <a:rPr lang="en-US" dirty="0" smtClean="0"/>
              <a:t>Solution #1:</a:t>
            </a:r>
            <a:endParaRPr lang="en-US" dirty="0"/>
          </a:p>
        </p:txBody>
      </p:sp>
      <p:sp>
        <p:nvSpPr>
          <p:cNvPr id="3" name="Text Placeholder 2"/>
          <p:cNvSpPr>
            <a:spLocks noGrp="1"/>
          </p:cNvSpPr>
          <p:nvPr>
            <p:ph type="body" idx="1"/>
          </p:nvPr>
        </p:nvSpPr>
        <p:spPr>
          <a:xfrm>
            <a:off x="1353787" y="4191987"/>
            <a:ext cx="7273482" cy="1754550"/>
          </a:xfrm>
        </p:spPr>
        <p:txBody>
          <a:bodyPr>
            <a:normAutofit/>
          </a:bodyPr>
          <a:lstStyle/>
          <a:p>
            <a:r>
              <a:rPr lang="en-US" sz="2800" dirty="0" smtClean="0">
                <a:solidFill>
                  <a:schemeClr val="accent1"/>
                </a:solidFill>
              </a:rPr>
              <a:t>Flip the rewards program.</a:t>
            </a:r>
            <a:endParaRPr lang="en-US" sz="2800" dirty="0">
              <a:solidFill>
                <a:schemeClr val="accent1"/>
              </a:solidFill>
            </a:endParaRPr>
          </a:p>
        </p:txBody>
      </p:sp>
    </p:spTree>
    <p:extLst>
      <p:ext uri="{BB962C8B-B14F-4D97-AF65-F5344CB8AC3E}">
        <p14:creationId xmlns:p14="http://schemas.microsoft.com/office/powerpoint/2010/main" val="3786431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7346" y="0"/>
            <a:ext cx="7514035" cy="1752599"/>
          </a:xfrm>
        </p:spPr>
        <p:txBody>
          <a:bodyPr/>
          <a:lstStyle/>
          <a:p>
            <a:r>
              <a:rPr lang="en-US" dirty="0" smtClean="0"/>
              <a:t>The Shopper’s Journey</a:t>
            </a:r>
            <a:endParaRPr lang="en-US" dirty="0"/>
          </a:p>
        </p:txBody>
      </p:sp>
      <p:pic>
        <p:nvPicPr>
          <p:cNvPr id="6" name="Picture 5" descr="convenience-sto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370" y="2286000"/>
            <a:ext cx="2069629" cy="1552222"/>
          </a:xfrm>
          <a:prstGeom prst="rect">
            <a:avLst/>
          </a:prstGeom>
        </p:spPr>
      </p:pic>
      <p:pic>
        <p:nvPicPr>
          <p:cNvPr id="5" name="Picture 4" descr="coffeecup1-150x15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777" y="1460500"/>
            <a:ext cx="1573389" cy="1573389"/>
          </a:xfrm>
          <a:prstGeom prst="rect">
            <a:avLst/>
          </a:prstGeom>
        </p:spPr>
      </p:pic>
      <p:pic>
        <p:nvPicPr>
          <p:cNvPr id="7" name="Picture 6" descr="W1D3661_handoff.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9222" y="1524002"/>
            <a:ext cx="2836334" cy="1890889"/>
          </a:xfrm>
          <a:prstGeom prst="rect">
            <a:avLst/>
          </a:prstGeom>
        </p:spPr>
      </p:pic>
      <p:sp>
        <p:nvSpPr>
          <p:cNvPr id="9" name="TextBox 8"/>
          <p:cNvSpPr txBox="1"/>
          <p:nvPr/>
        </p:nvSpPr>
        <p:spPr>
          <a:xfrm>
            <a:off x="3937000" y="2427111"/>
            <a:ext cx="1171222" cy="296334"/>
          </a:xfrm>
          <a:prstGeom prst="rightArrow">
            <a:avLst/>
          </a:prstGeom>
          <a:solidFill>
            <a:schemeClr val="accent1"/>
          </a:solidFill>
        </p:spPr>
        <p:txBody>
          <a:bodyPr wrap="square" rtlCol="0">
            <a:spAutoFit/>
          </a:bodyPr>
          <a:lstStyle/>
          <a:p>
            <a:endParaRPr lang="en-US" dirty="0"/>
          </a:p>
        </p:txBody>
      </p:sp>
      <p:sp>
        <p:nvSpPr>
          <p:cNvPr id="11" name="TextBox 10"/>
          <p:cNvSpPr txBox="1"/>
          <p:nvPr/>
        </p:nvSpPr>
        <p:spPr>
          <a:xfrm rot="5400000">
            <a:off x="6615288" y="3651960"/>
            <a:ext cx="708377" cy="680156"/>
          </a:xfrm>
          <a:prstGeom prst="rightArrow">
            <a:avLst/>
          </a:prstGeom>
          <a:solidFill>
            <a:schemeClr val="accent1"/>
          </a:solidFill>
        </p:spPr>
        <p:txBody>
          <a:bodyPr wrap="square" rtlCol="0">
            <a:spAutoFit/>
          </a:bodyPr>
          <a:lstStyle/>
          <a:p>
            <a:endParaRPr lang="en-US" dirty="0"/>
          </a:p>
        </p:txBody>
      </p:sp>
      <p:pic>
        <p:nvPicPr>
          <p:cNvPr id="12" name="Picture 11" descr="safeway-fuel-rewards-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6776" y="4489197"/>
            <a:ext cx="2348442" cy="1804359"/>
          </a:xfrm>
          <a:prstGeom prst="rect">
            <a:avLst/>
          </a:prstGeom>
        </p:spPr>
      </p:pic>
      <p:sp>
        <p:nvSpPr>
          <p:cNvPr id="13" name="TextBox 12"/>
          <p:cNvSpPr txBox="1"/>
          <p:nvPr/>
        </p:nvSpPr>
        <p:spPr>
          <a:xfrm rot="10800000">
            <a:off x="4089399" y="5133623"/>
            <a:ext cx="1171222" cy="296334"/>
          </a:xfrm>
          <a:prstGeom prst="rightArrow">
            <a:avLst/>
          </a:prstGeom>
          <a:solidFill>
            <a:schemeClr val="accent1"/>
          </a:solidFill>
        </p:spPr>
        <p:txBody>
          <a:bodyPr wrap="square" rtlCol="0">
            <a:spAutoFit/>
          </a:bodyPr>
          <a:lstStyle/>
          <a:p>
            <a:endParaRPr lang="en-US" dirty="0"/>
          </a:p>
        </p:txBody>
      </p:sp>
      <p:pic>
        <p:nvPicPr>
          <p:cNvPr id="15" name="Picture 14" descr="fm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663" y="4073878"/>
            <a:ext cx="1591670" cy="2120900"/>
          </a:xfrm>
          <a:prstGeom prst="rect">
            <a:avLst/>
          </a:prstGeom>
        </p:spPr>
      </p:pic>
      <p:pic>
        <p:nvPicPr>
          <p:cNvPr id="14" name="Picture 13" descr="aplus-reward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7633" y="5197122"/>
            <a:ext cx="1477433" cy="1477433"/>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EB8F22"/>
      </a:accent1>
      <a:accent2>
        <a:srgbClr val="CD4223"/>
      </a:accent2>
      <a:accent3>
        <a:srgbClr val="A89374"/>
      </a:accent3>
      <a:accent4>
        <a:srgbClr val="83AA67"/>
      </a:accent4>
      <a:accent5>
        <a:srgbClr val="4FA9C1"/>
      </a:accent5>
      <a:accent6>
        <a:srgbClr val="9390AF"/>
      </a:accent6>
      <a:hlink>
        <a:srgbClr val="EC7220"/>
      </a:hlink>
      <a:folHlink>
        <a:srgbClr val="F09355"/>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 xmlns:thm15="http://schemas.microsoft.com/office/thememl/2012/main" name="Parallax" id="{3388167B-A2EB-4685-9635-1831D9AEF8C4}" vid="{EBEC8F79-A447-43FC-8E81-85E8468AF3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TC103457496[[fn=Parallax]]</Template>
  <TotalTime>1263</TotalTime>
  <Words>1163</Words>
  <Application>Microsoft Macintosh PowerPoint</Application>
  <PresentationFormat>On-screen Show (4:3)</PresentationFormat>
  <Paragraphs>180</Paragraphs>
  <Slides>26</Slides>
  <Notes>9</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Parallax</vt:lpstr>
      <vt:lpstr>Team A</vt:lpstr>
      <vt:lpstr>Situation</vt:lpstr>
      <vt:lpstr>Goal</vt:lpstr>
      <vt:lpstr>Our Research</vt:lpstr>
      <vt:lpstr>Key Findings</vt:lpstr>
      <vt:lpstr>Let’s not make them indulge rather lets pay them for their indulgences </vt:lpstr>
      <vt:lpstr>Problem #1:</vt:lpstr>
      <vt:lpstr>Solution #1:</vt:lpstr>
      <vt:lpstr>The Shopper’s Journey</vt:lpstr>
      <vt:lpstr>Why it would work</vt:lpstr>
      <vt:lpstr>In Summary</vt:lpstr>
      <vt:lpstr>Gas Purchasing: A Competitive Sport</vt:lpstr>
      <vt:lpstr>Meet Mark:</vt:lpstr>
      <vt:lpstr>Problem #2:</vt:lpstr>
      <vt:lpstr>A most convenient solution to an inconvenient problem:</vt:lpstr>
      <vt:lpstr>PowerPoint Presentation</vt:lpstr>
      <vt:lpstr>Shopper’s Journey</vt:lpstr>
      <vt:lpstr>Rewards Ideas</vt:lpstr>
      <vt:lpstr>Continuous Communication</vt:lpstr>
      <vt:lpstr>An update from Mark:</vt:lpstr>
      <vt:lpstr>Benefits</vt:lpstr>
      <vt:lpstr>In Summary</vt:lpstr>
      <vt:lpstr>Appendix</vt:lpstr>
      <vt:lpstr>The interview questions: 1. What are the top 5 merchandise sold in the store? Cigarettes, Beer, Soft drinks, Candy, Snacks 2. What are they not buying? Basically they are buying everything. However, items like dogs' food are the seldom bought things. 3. What is preventing "gas only" shopper from entering the store? They are in a hurry/on their ways to work or home, which means just passing by and does not have a need except gas.  4. Do they usually notice the promotion? Yes, definitely. 5. Do they engage the promotion when they notice? Yes, they will once they notice. And the interesting thing is that people still come to store buying the same thing even the promotion is not available any more. 6. What changes will you make for store if possible? No. The people we interviewed are satisfied with their stores' condition.</vt:lpstr>
      <vt:lpstr>Live &amp; Monthly Rewards</vt:lpstr>
      <vt:lpstr>Sources</vt:lpstr>
    </vt:vector>
  </TitlesOfParts>
  <Company>DePaul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Voorthuysen, Lynnae</dc:creator>
  <cp:lastModifiedBy>Nicholas Ulrich</cp:lastModifiedBy>
  <cp:revision>35</cp:revision>
  <dcterms:created xsi:type="dcterms:W3CDTF">2014-11-09T19:32:25Z</dcterms:created>
  <dcterms:modified xsi:type="dcterms:W3CDTF">2014-11-11T14:45:50Z</dcterms:modified>
</cp:coreProperties>
</file>