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4660"/>
  </p:normalViewPr>
  <p:slideViewPr>
    <p:cSldViewPr snapToGrid="0">
      <p:cViewPr>
        <p:scale>
          <a:sx n="62" d="100"/>
          <a:sy n="62" d="100"/>
        </p:scale>
        <p:origin x="-708"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038330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usinessinsider.com/afp-lego-to-drop-shell-partnership-bowing-to-greenpeace-pressure-2014-10#ixzz3JSdQgGji"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heguardian.com/voluntary-sector-network/2014/oct/10/greenpeace-lego-shell-climate-change-arctic-oi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6184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5727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With these three features PR professionals picked up the story and ran with it helping to spread the message across the internet and around the world. </a:t>
            </a:r>
            <a:r>
              <a:rPr lang="en">
                <a:solidFill>
                  <a:srgbClr val="333333"/>
                </a:solidFill>
                <a:latin typeface="Georgia"/>
                <a:ea typeface="Georgia"/>
                <a:cs typeface="Georgia"/>
                <a:sym typeface="Georgia"/>
              </a:rPr>
              <a:t>a journalist to participate and report on a creative ideas session with top designers and creative agencies. This ensured Lego heard it on the grapevine that we were planning our next big push.</a:t>
            </a:r>
          </a:p>
        </p:txBody>
      </p:sp>
    </p:spTree>
    <p:extLst>
      <p:ext uri="{BB962C8B-B14F-4D97-AF65-F5344CB8AC3E}">
        <p14:creationId xmlns:p14="http://schemas.microsoft.com/office/powerpoint/2010/main" val="416688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800">
                <a:solidFill>
                  <a:schemeClr val="dk1"/>
                </a:solidFill>
                <a:latin typeface="Times New Roman"/>
                <a:ea typeface="Times New Roman"/>
                <a:cs typeface="Times New Roman"/>
                <a:sym typeface="Times New Roman"/>
              </a:rPr>
              <a:t>✦LEGO is a great company. It has fantastic social and environmental values and has made real leaps in reducing its environmental impact. </a:t>
            </a:r>
          </a:p>
          <a:p>
            <a:pPr lvl="0" rtl="0">
              <a:spcBef>
                <a:spcPts val="600"/>
              </a:spcBef>
              <a:buNone/>
            </a:pPr>
            <a:r>
              <a:rPr lang="en" sz="1800">
                <a:solidFill>
                  <a:schemeClr val="dk1"/>
                </a:solidFill>
                <a:latin typeface="Times New Roman"/>
                <a:ea typeface="Times New Roman"/>
                <a:cs typeface="Times New Roman"/>
                <a:sym typeface="Times New Roman"/>
              </a:rPr>
              <a:t>✦But by helping to mask Shell’s environmental crimes, LEGO are not living up to their own standards, or demonstrating any consideration for the planet our children will inherit.</a:t>
            </a:r>
          </a:p>
          <a:p>
            <a:pPr lvl="0" rtl="0">
              <a:spcBef>
                <a:spcPts val="600"/>
              </a:spcBef>
              <a:buNone/>
            </a:pPr>
            <a:r>
              <a:rPr lang="en" sz="1800">
                <a:solidFill>
                  <a:schemeClr val="dk1"/>
                </a:solidFill>
                <a:latin typeface="Times New Roman"/>
                <a:ea typeface="Times New Roman"/>
                <a:cs typeface="Times New Roman"/>
                <a:sym typeface="Times New Roman"/>
              </a:rPr>
              <a:t>✦But some argue “In our driving, flying and phone-charging, in the buildings we work in and the homes we heat, we are all implicated in the use of fossil fuels," states Michael Skapinker of the Financial Times. </a:t>
            </a:r>
          </a:p>
        </p:txBody>
      </p:sp>
    </p:spTree>
    <p:extLst>
      <p:ext uri="{BB962C8B-B14F-4D97-AF65-F5344CB8AC3E}">
        <p14:creationId xmlns:p14="http://schemas.microsoft.com/office/powerpoint/2010/main" val="1441092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 second half numbers released </a:t>
            </a:r>
          </a:p>
        </p:txBody>
      </p:sp>
    </p:spTree>
    <p:extLst>
      <p:ext uri="{BB962C8B-B14F-4D97-AF65-F5344CB8AC3E}">
        <p14:creationId xmlns:p14="http://schemas.microsoft.com/office/powerpoint/2010/main" val="1449529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Slight hit on “LEGO can do no wrong” image but much expert opinion has not come out yet about the impact this has had on LEGO. Strong reputation throughout Europe. Interesting to see the ranking for next year. </a:t>
            </a:r>
          </a:p>
        </p:txBody>
      </p:sp>
    </p:spTree>
    <p:extLst>
      <p:ext uri="{BB962C8B-B14F-4D97-AF65-F5344CB8AC3E}">
        <p14:creationId xmlns:p14="http://schemas.microsoft.com/office/powerpoint/2010/main" val="2286688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78071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018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6267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632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143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65458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41823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4965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7167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1756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2090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7554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519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Read more:</a:t>
            </a:r>
            <a:r>
              <a:rPr lang="en">
                <a:solidFill>
                  <a:schemeClr val="dk1"/>
                </a:solidFill>
                <a:hlinkClick r:id="rId3"/>
              </a:rPr>
              <a:t> </a:t>
            </a:r>
            <a:r>
              <a:rPr lang="en" u="sng">
                <a:solidFill>
                  <a:srgbClr val="003399"/>
                </a:solidFill>
                <a:hlinkClick r:id="rId3"/>
              </a:rPr>
              <a:t>http://www.businessinsider.com/afp-lego-to-drop-shell-partnership-bowing-to-greenpeace-pressure-2014-10#ixzz3JSdQgGji</a:t>
            </a:r>
          </a:p>
          <a:p>
            <a:pPr>
              <a:spcBef>
                <a:spcPts val="0"/>
              </a:spcBef>
              <a:buNone/>
            </a:pPr>
            <a:endParaRPr/>
          </a:p>
        </p:txBody>
      </p:sp>
    </p:spTree>
    <p:extLst>
      <p:ext uri="{BB962C8B-B14F-4D97-AF65-F5344CB8AC3E}">
        <p14:creationId xmlns:p14="http://schemas.microsoft.com/office/powerpoint/2010/main" val="4218081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36666"/>
              <a:buFont typeface="Arial"/>
              <a:buNone/>
            </a:pPr>
            <a:r>
              <a:rPr lang="en" sz="3000">
                <a:solidFill>
                  <a:schemeClr val="dk1"/>
                </a:solidFill>
              </a:rPr>
              <a:t>Royal Dutch Shell plc, commonly known as Shell, is a biggest European oil and gas company headquartered in the Netherlands and incorporated in the United Kingdom.</a:t>
            </a:r>
          </a:p>
          <a:p>
            <a:pPr>
              <a:spcBef>
                <a:spcPts val="0"/>
              </a:spcBef>
              <a:buNone/>
            </a:pPr>
            <a:endParaRPr/>
          </a:p>
        </p:txBody>
      </p:sp>
    </p:spTree>
    <p:extLst>
      <p:ext uri="{BB962C8B-B14F-4D97-AF65-F5344CB8AC3E}">
        <p14:creationId xmlns:p14="http://schemas.microsoft.com/office/powerpoint/2010/main" val="237941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http://www.theguardian.com/voluntary-sector-network/2014/oct/10/greenpeace-lego-shell-climate-change-arctic-oil</a:t>
            </a:r>
          </a:p>
          <a:p>
            <a:pPr>
              <a:spcBef>
                <a:spcPts val="0"/>
              </a:spcBef>
              <a:buNone/>
            </a:pPr>
            <a:r>
              <a:rPr lang="en"/>
              <a:t>Input video</a:t>
            </a:r>
          </a:p>
        </p:txBody>
      </p:sp>
    </p:spTree>
    <p:extLst>
      <p:ext uri="{BB962C8B-B14F-4D97-AF65-F5344CB8AC3E}">
        <p14:creationId xmlns:p14="http://schemas.microsoft.com/office/powerpoint/2010/main" val="154724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youtube.com/v/qhbliUq0_r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875130" y="223715"/>
            <a:ext cx="6627000" cy="838799"/>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b" anchorCtr="0">
            <a:noAutofit/>
          </a:bodyPr>
          <a:lstStyle/>
          <a:p>
            <a:pPr>
              <a:spcBef>
                <a:spcPts val="0"/>
              </a:spcBef>
              <a:buNone/>
            </a:pPr>
            <a:r>
              <a:rPr lang="en" sz="4000" dirty="0"/>
              <a:t>Guilty by Association?</a:t>
            </a:r>
          </a:p>
        </p:txBody>
      </p:sp>
      <p:sp>
        <p:nvSpPr>
          <p:cNvPr id="24" name="Shape 24"/>
          <p:cNvSpPr txBox="1">
            <a:spLocks noGrp="1"/>
          </p:cNvSpPr>
          <p:nvPr>
            <p:ph type="subTitle" idx="1"/>
          </p:nvPr>
        </p:nvSpPr>
        <p:spPr>
          <a:xfrm>
            <a:off x="2177182" y="1221574"/>
            <a:ext cx="4632496" cy="856607"/>
          </a:xfrm>
          <a:prstGeom prst="rect">
            <a:avLst/>
          </a:prstGeom>
          <a:solidFill>
            <a:srgbClr val="FF0000"/>
          </a:solidFill>
        </p:spPr>
        <p:txBody>
          <a:bodyPr lIns="91425" tIns="91425" rIns="91425" bIns="91425" anchor="t" anchorCtr="0">
            <a:noAutofit/>
          </a:bodyPr>
          <a:lstStyle/>
          <a:p>
            <a:pPr>
              <a:spcBef>
                <a:spcPts val="1000"/>
              </a:spcBef>
              <a:spcAft>
                <a:spcPts val="1000"/>
              </a:spcAft>
              <a:buNone/>
            </a:pPr>
            <a:r>
              <a:rPr lang="en" sz="2000" dirty="0">
                <a:solidFill>
                  <a:srgbClr val="000000"/>
                </a:solidFill>
              </a:rPr>
              <a:t>An Analysis of LEGO’s Corporate Partnership with Shell</a:t>
            </a:r>
          </a:p>
        </p:txBody>
      </p:sp>
      <p:pic>
        <p:nvPicPr>
          <p:cNvPr id="25" name="Shape 25"/>
          <p:cNvPicPr preferRelativeResize="0"/>
          <p:nvPr/>
        </p:nvPicPr>
        <p:blipFill>
          <a:blip r:embed="rId3">
            <a:alphaModFix/>
          </a:blip>
          <a:stretch>
            <a:fillRect/>
          </a:stretch>
        </p:blipFill>
        <p:spPr>
          <a:xfrm>
            <a:off x="2541800" y="2396300"/>
            <a:ext cx="3444525" cy="2183975"/>
          </a:xfrm>
          <a:prstGeom prst="rect">
            <a:avLst/>
          </a:prstGeom>
          <a:noFill/>
          <a:ln>
            <a:noFill/>
          </a:ln>
        </p:spPr>
      </p:pic>
      <p:pic>
        <p:nvPicPr>
          <p:cNvPr id="26" name="Shape 26"/>
          <p:cNvPicPr preferRelativeResize="0"/>
          <p:nvPr/>
        </p:nvPicPr>
        <p:blipFill>
          <a:blip r:embed="rId4">
            <a:alphaModFix/>
          </a:blip>
          <a:stretch>
            <a:fillRect/>
          </a:stretch>
        </p:blipFill>
        <p:spPr>
          <a:xfrm>
            <a:off x="7733650" y="3794900"/>
            <a:ext cx="1146001" cy="11643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499351" y="815565"/>
            <a:ext cx="4380300" cy="796500"/>
          </a:xfrm>
          <a:prstGeom prst="rect">
            <a:avLst/>
          </a:prstGeom>
          <a:noFill/>
        </p:spPr>
        <p:txBody>
          <a:bodyPr lIns="91425" tIns="91425" rIns="91425" bIns="91425" anchor="b" anchorCtr="0">
            <a:noAutofit/>
          </a:bodyPr>
          <a:lstStyle/>
          <a:p>
            <a:pPr rtl="0">
              <a:spcBef>
                <a:spcPts val="0"/>
              </a:spcBef>
              <a:buNone/>
            </a:pPr>
            <a:r>
              <a:rPr lang="en" dirty="0"/>
              <a:t>LEGO’s Response</a:t>
            </a:r>
          </a:p>
        </p:txBody>
      </p:sp>
      <p:pic>
        <p:nvPicPr>
          <p:cNvPr id="110" name="Shape 110"/>
          <p:cNvPicPr preferRelativeResize="0"/>
          <p:nvPr/>
        </p:nvPicPr>
        <p:blipFill>
          <a:blip r:embed="rId3">
            <a:alphaModFix/>
          </a:blip>
          <a:stretch>
            <a:fillRect/>
          </a:stretch>
        </p:blipFill>
        <p:spPr>
          <a:xfrm>
            <a:off x="448522" y="687062"/>
            <a:ext cx="3726550" cy="3927975"/>
          </a:xfrm>
          <a:prstGeom prst="rect">
            <a:avLst/>
          </a:prstGeom>
          <a:noFill/>
          <a:ln>
            <a:noFill/>
          </a:ln>
        </p:spPr>
      </p:pic>
      <p:pic>
        <p:nvPicPr>
          <p:cNvPr id="111" name="Shape 111"/>
          <p:cNvPicPr preferRelativeResize="0"/>
          <p:nvPr/>
        </p:nvPicPr>
        <p:blipFill>
          <a:blip r:embed="rId4">
            <a:alphaModFix/>
          </a:blip>
          <a:stretch>
            <a:fillRect/>
          </a:stretch>
        </p:blipFill>
        <p:spPr>
          <a:xfrm>
            <a:off x="7733650" y="3794900"/>
            <a:ext cx="1146001" cy="1164398"/>
          </a:xfrm>
          <a:prstGeom prst="rect">
            <a:avLst/>
          </a:prstGeom>
          <a:noFill/>
          <a:ln>
            <a:noFill/>
          </a:ln>
        </p:spPr>
      </p:pic>
      <p:sp>
        <p:nvSpPr>
          <p:cNvPr id="112" name="Shape 112"/>
          <p:cNvSpPr txBox="1"/>
          <p:nvPr/>
        </p:nvSpPr>
        <p:spPr>
          <a:xfrm>
            <a:off x="4537026" y="1741675"/>
            <a:ext cx="4342625" cy="2168474"/>
          </a:xfrm>
          <a:prstGeom prst="rect">
            <a:avLst/>
          </a:prstGeom>
          <a:solidFill>
            <a:srgbClr val="FF0000"/>
          </a:solidFill>
          <a:ln>
            <a:noFill/>
          </a:ln>
        </p:spPr>
        <p:txBody>
          <a:bodyPr lIns="91425" tIns="91425" rIns="91425" bIns="91425" anchor="t" anchorCtr="0">
            <a:noAutofit/>
          </a:bodyPr>
          <a:lstStyle/>
          <a:p>
            <a:pPr rtl="0">
              <a:spcBef>
                <a:spcPts val="0"/>
              </a:spcBef>
              <a:buNone/>
            </a:pPr>
            <a:r>
              <a:rPr lang="en" sz="1800" dirty="0" smtClean="0">
                <a:solidFill>
                  <a:schemeClr val="dk1"/>
                </a:solidFill>
              </a:rPr>
              <a:t>✦ The official LEGO’s statement was released on October 3, 2014.</a:t>
            </a:r>
          </a:p>
          <a:p>
            <a:r>
              <a:rPr lang="en" sz="1800" dirty="0" smtClean="0">
                <a:solidFill>
                  <a:schemeClr val="dk1"/>
                </a:solidFill>
              </a:rPr>
              <a:t>✦ LEGO says that the campaign was unfairly targeted.</a:t>
            </a:r>
            <a:endParaRPr lang="en" sz="1800" dirty="0">
              <a:solidFill>
                <a:schemeClr val="dk1"/>
              </a:solidFill>
            </a:endParaRPr>
          </a:p>
          <a:p>
            <a:pPr>
              <a:spcBef>
                <a:spcPts val="0"/>
              </a:spcBef>
              <a:buNone/>
            </a:pPr>
            <a:r>
              <a:rPr lang="en" sz="1800" dirty="0" smtClean="0">
                <a:solidFill>
                  <a:schemeClr val="dk1"/>
                </a:solidFill>
              </a:rPr>
              <a:t>✦ LEGO also says that the company will end partnership with Shell </a:t>
            </a:r>
            <a:r>
              <a:rPr lang="en" sz="1800" dirty="0">
                <a:solidFill>
                  <a:schemeClr val="dk1"/>
                </a:solidFill>
              </a:rPr>
              <a:t>after current contract.</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87126" y="1125949"/>
            <a:ext cx="8229600" cy="857400"/>
          </a:xfrm>
          <a:prstGeom prst="rect">
            <a:avLst/>
          </a:prstGeom>
        </p:spPr>
        <p:txBody>
          <a:bodyPr lIns="91425" tIns="91425" rIns="91425" bIns="91425" anchor="b" anchorCtr="0">
            <a:noAutofit/>
          </a:bodyPr>
          <a:lstStyle/>
          <a:p>
            <a:pPr>
              <a:spcBef>
                <a:spcPts val="0"/>
              </a:spcBef>
              <a:buNone/>
            </a:pPr>
            <a:r>
              <a:rPr lang="en" dirty="0">
                <a:solidFill>
                  <a:srgbClr val="000000"/>
                </a:solidFill>
              </a:rPr>
              <a:t>Media’s </a:t>
            </a:r>
            <a:r>
              <a:rPr lang="en-US" dirty="0" smtClean="0">
                <a:solidFill>
                  <a:srgbClr val="000000"/>
                </a:solidFill>
              </a:rPr>
              <a:t>Reaction</a:t>
            </a:r>
            <a:r>
              <a:rPr lang="en" dirty="0" smtClean="0">
                <a:solidFill>
                  <a:srgbClr val="000000"/>
                </a:solidFill>
              </a:rPr>
              <a:t> </a:t>
            </a:r>
            <a:endParaRPr lang="en" dirty="0">
              <a:solidFill>
                <a:srgbClr val="000000"/>
              </a:solidFill>
            </a:endParaRPr>
          </a:p>
        </p:txBody>
      </p:sp>
      <p:sp>
        <p:nvSpPr>
          <p:cNvPr id="118" name="Shape 118"/>
          <p:cNvSpPr txBox="1">
            <a:spLocks noGrp="1"/>
          </p:cNvSpPr>
          <p:nvPr>
            <p:ph type="body" idx="1"/>
          </p:nvPr>
        </p:nvSpPr>
        <p:spPr>
          <a:xfrm>
            <a:off x="457200" y="2164025"/>
            <a:ext cx="8229600" cy="1524497"/>
          </a:xfrm>
          <a:prstGeom prst="rect">
            <a:avLst/>
          </a:prstGeom>
          <a:solidFill>
            <a:srgbClr val="FF0000"/>
          </a:solidFill>
        </p:spPr>
        <p:txBody>
          <a:bodyPr lIns="91425" tIns="91425" rIns="91425" bIns="91425" anchor="t" anchorCtr="0">
            <a:noAutofit/>
          </a:bodyPr>
          <a:lstStyle/>
          <a:p>
            <a:r>
              <a:rPr lang="en" sz="1800" dirty="0">
                <a:solidFill>
                  <a:srgbClr val="000000"/>
                </a:solidFill>
              </a:rPr>
              <a:t>✦</a:t>
            </a:r>
            <a:r>
              <a:rPr lang="en-US" sz="1800" dirty="0">
                <a:solidFill>
                  <a:srgbClr val="000000"/>
                </a:solidFill>
              </a:rPr>
              <a:t>Slow to react</a:t>
            </a:r>
            <a:endParaRPr lang="en" sz="1800" dirty="0">
              <a:solidFill>
                <a:srgbClr val="000000"/>
              </a:solidFill>
            </a:endParaRPr>
          </a:p>
          <a:p>
            <a:r>
              <a:rPr lang="en" sz="1800" dirty="0">
                <a:solidFill>
                  <a:srgbClr val="000000"/>
                </a:solidFill>
              </a:rPr>
              <a:t>✦</a:t>
            </a:r>
            <a:r>
              <a:rPr lang="en-US" sz="1800" dirty="0">
                <a:solidFill>
                  <a:srgbClr val="000000"/>
                </a:solidFill>
              </a:rPr>
              <a:t>Jumping aboard with Greenpeace</a:t>
            </a:r>
            <a:endParaRPr lang="en" sz="1800" dirty="0">
              <a:solidFill>
                <a:srgbClr val="000000"/>
              </a:solidFill>
            </a:endParaRPr>
          </a:p>
          <a:p>
            <a:r>
              <a:rPr lang="en-US" sz="1800" dirty="0">
                <a:solidFill>
                  <a:srgbClr val="000000"/>
                </a:solidFill>
              </a:rPr>
              <a:t>	-Spreading the word</a:t>
            </a:r>
          </a:p>
          <a:p>
            <a:r>
              <a:rPr lang="en-US" sz="1800" dirty="0">
                <a:solidFill>
                  <a:srgbClr val="000000"/>
                </a:solidFill>
              </a:rPr>
              <a:t>	-Detailing the urgency </a:t>
            </a:r>
          </a:p>
          <a:p>
            <a:r>
              <a:rPr lang="en-US" sz="1800" dirty="0">
                <a:solidFill>
                  <a:srgbClr val="000000"/>
                </a:solidFill>
              </a:rPr>
              <a:t>	-Rejoicing at partnerships end</a:t>
            </a:r>
          </a:p>
          <a:p>
            <a:pPr>
              <a:lnSpc>
                <a:spcPct val="100000"/>
              </a:lnSpc>
              <a:spcBef>
                <a:spcPts val="0"/>
              </a:spcBef>
              <a:buNone/>
            </a:pPr>
            <a:endParaRPr lang="en" sz="1800" dirty="0">
              <a:solidFill>
                <a:srgbClr val="000000"/>
              </a:solidFill>
            </a:endParaRPr>
          </a:p>
        </p:txBody>
      </p:sp>
      <p:pic>
        <p:nvPicPr>
          <p:cNvPr id="119" name="Shape 119"/>
          <p:cNvPicPr preferRelativeResize="0"/>
          <p:nvPr/>
        </p:nvPicPr>
        <p:blipFill>
          <a:blip r:embed="rId3">
            <a:alphaModFix/>
          </a:blip>
          <a:stretch>
            <a:fillRect/>
          </a:stretch>
        </p:blipFill>
        <p:spPr>
          <a:xfrm>
            <a:off x="5491989" y="168500"/>
            <a:ext cx="3024737" cy="1814849"/>
          </a:xfrm>
          <a:prstGeom prst="rect">
            <a:avLst/>
          </a:prstGeom>
          <a:noFill/>
          <a:ln w="19050" cap="flat">
            <a:solidFill>
              <a:schemeClr val="lt1"/>
            </a:solidFill>
            <a:prstDash val="solid"/>
            <a:round/>
            <a:headEnd type="none" w="med" len="med"/>
            <a:tailEnd type="none" w="med" len="med"/>
          </a:ln>
        </p:spPr>
      </p:pic>
      <p:pic>
        <p:nvPicPr>
          <p:cNvPr id="120" name="Shape 120"/>
          <p:cNvPicPr preferRelativeResize="0"/>
          <p:nvPr/>
        </p:nvPicPr>
        <p:blipFill>
          <a:blip r:embed="rId4">
            <a:alphaModFix/>
          </a:blip>
          <a:stretch>
            <a:fillRect/>
          </a:stretch>
        </p:blipFill>
        <p:spPr>
          <a:xfrm>
            <a:off x="7733650" y="3794900"/>
            <a:ext cx="1146001" cy="11643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42513" y="173264"/>
            <a:ext cx="8229600" cy="857400"/>
          </a:xfrm>
          <a:prstGeom prst="rect">
            <a:avLst/>
          </a:prstGeom>
        </p:spPr>
        <p:txBody>
          <a:bodyPr lIns="91425" tIns="91425" rIns="91425" bIns="91425" anchor="b" anchorCtr="0">
            <a:noAutofit/>
          </a:bodyPr>
          <a:lstStyle/>
          <a:p>
            <a:pPr lvl="0" rtl="0">
              <a:spcBef>
                <a:spcPts val="0"/>
              </a:spcBef>
              <a:buNone/>
            </a:pPr>
            <a:r>
              <a:rPr lang="en" dirty="0" smtClean="0">
                <a:solidFill>
                  <a:srgbClr val="000000"/>
                </a:solidFill>
              </a:rPr>
              <a:t>Greenpeace’s and Public Response</a:t>
            </a:r>
            <a:endParaRPr lang="en" dirty="0">
              <a:solidFill>
                <a:srgbClr val="000000"/>
              </a:solidFill>
            </a:endParaRPr>
          </a:p>
        </p:txBody>
      </p:sp>
      <p:sp>
        <p:nvSpPr>
          <p:cNvPr id="126" name="Shape 126"/>
          <p:cNvSpPr txBox="1">
            <a:spLocks noGrp="1"/>
          </p:cNvSpPr>
          <p:nvPr>
            <p:ph type="body" idx="1"/>
          </p:nvPr>
        </p:nvSpPr>
        <p:spPr>
          <a:xfrm>
            <a:off x="343989" y="1442318"/>
            <a:ext cx="4456199" cy="2589751"/>
          </a:xfrm>
          <a:prstGeom prst="rect">
            <a:avLst/>
          </a:prstGeom>
          <a:solidFill>
            <a:srgbClr val="FF0000"/>
          </a:solidFill>
          <a:ln>
            <a:noFill/>
          </a:ln>
        </p:spPr>
        <p:txBody>
          <a:bodyPr lIns="91425" tIns="91425" rIns="91425" bIns="91425" anchor="t" anchorCtr="0">
            <a:noAutofit/>
          </a:bodyPr>
          <a:lstStyle/>
          <a:p>
            <a:pPr lvl="0"/>
            <a:r>
              <a:rPr lang="en" sz="1800" dirty="0" smtClean="0">
                <a:solidFill>
                  <a:srgbClr val="000000"/>
                </a:solidFill>
                <a:latin typeface="Times New Roman"/>
                <a:ea typeface="Times New Roman"/>
                <a:cs typeface="Times New Roman"/>
                <a:sym typeface="Times New Roman"/>
              </a:rPr>
              <a:t>✦ Greenpeace celebrates victory. The question is: “Is everything awesome again?”</a:t>
            </a:r>
            <a:endParaRPr lang="en-US" sz="1800" dirty="0" smtClean="0">
              <a:solidFill>
                <a:srgbClr val="000000"/>
              </a:solidFill>
              <a:latin typeface="Times New Roman"/>
              <a:ea typeface="Times New Roman"/>
              <a:cs typeface="Times New Roman"/>
              <a:sym typeface="Times New Roman"/>
            </a:endParaRPr>
          </a:p>
          <a:p>
            <a:pPr lvl="0" rtl="0">
              <a:spcBef>
                <a:spcPts val="0"/>
              </a:spcBef>
              <a:buNone/>
            </a:pPr>
            <a:endParaRPr lang="en" sz="1800" dirty="0">
              <a:solidFill>
                <a:srgbClr val="000000"/>
              </a:solidFill>
              <a:latin typeface="Times New Roman"/>
              <a:ea typeface="Times New Roman"/>
              <a:cs typeface="Times New Roman"/>
              <a:sym typeface="Times New Roman"/>
            </a:endParaRPr>
          </a:p>
          <a:p>
            <a:pPr lvl="0" rtl="0">
              <a:spcBef>
                <a:spcPts val="0"/>
              </a:spcBef>
              <a:buNone/>
            </a:pPr>
            <a:r>
              <a:rPr lang="en" sz="1800" dirty="0" smtClean="0">
                <a:solidFill>
                  <a:srgbClr val="000000"/>
                </a:solidFill>
                <a:latin typeface="Times New Roman"/>
                <a:ea typeface="Times New Roman"/>
                <a:cs typeface="Times New Roman"/>
                <a:sym typeface="Times New Roman"/>
              </a:rPr>
              <a:t>✦ Michael </a:t>
            </a:r>
            <a:r>
              <a:rPr lang="en" sz="1800" dirty="0">
                <a:solidFill>
                  <a:srgbClr val="000000"/>
                </a:solidFill>
                <a:latin typeface="Times New Roman"/>
                <a:ea typeface="Times New Roman"/>
                <a:cs typeface="Times New Roman"/>
                <a:sym typeface="Times New Roman"/>
              </a:rPr>
              <a:t>Skapinker of the Financial </a:t>
            </a:r>
            <a:r>
              <a:rPr lang="en" sz="1800" dirty="0" smtClean="0">
                <a:solidFill>
                  <a:srgbClr val="000000"/>
                </a:solidFill>
                <a:latin typeface="Times New Roman"/>
                <a:ea typeface="Times New Roman"/>
                <a:cs typeface="Times New Roman"/>
                <a:sym typeface="Times New Roman"/>
              </a:rPr>
              <a:t>Times: </a:t>
            </a:r>
            <a:endParaRPr lang="en" sz="1800" dirty="0">
              <a:solidFill>
                <a:srgbClr val="000000"/>
              </a:solidFill>
              <a:latin typeface="Times New Roman"/>
              <a:ea typeface="Times New Roman"/>
              <a:cs typeface="Times New Roman"/>
              <a:sym typeface="Times New Roman"/>
            </a:endParaRPr>
          </a:p>
          <a:p>
            <a:pPr lvl="0" rtl="0">
              <a:spcBef>
                <a:spcPts val="0"/>
              </a:spcBef>
              <a:buNone/>
            </a:pPr>
            <a:r>
              <a:rPr lang="en" sz="1800" dirty="0" smtClean="0">
                <a:solidFill>
                  <a:srgbClr val="000000"/>
                </a:solidFill>
                <a:latin typeface="Times New Roman"/>
                <a:ea typeface="Times New Roman"/>
                <a:cs typeface="Times New Roman"/>
                <a:sym typeface="Times New Roman"/>
              </a:rPr>
              <a:t>“</a:t>
            </a:r>
            <a:r>
              <a:rPr lang="en" sz="1800" dirty="0">
                <a:solidFill>
                  <a:srgbClr val="000000"/>
                </a:solidFill>
                <a:latin typeface="Times New Roman"/>
                <a:ea typeface="Times New Roman"/>
                <a:cs typeface="Times New Roman"/>
                <a:sym typeface="Times New Roman"/>
              </a:rPr>
              <a:t>In our driving, flying and phone-charging, in the buildings we work in and the homes we heat, we are all implicated in the use of fossil </a:t>
            </a:r>
            <a:r>
              <a:rPr lang="en" sz="1800" dirty="0" smtClean="0">
                <a:solidFill>
                  <a:srgbClr val="000000"/>
                </a:solidFill>
                <a:latin typeface="Times New Roman"/>
                <a:ea typeface="Times New Roman"/>
                <a:cs typeface="Times New Roman"/>
                <a:sym typeface="Times New Roman"/>
              </a:rPr>
              <a:t>fuels“.</a:t>
            </a:r>
            <a:endParaRPr lang="en" sz="1800" dirty="0">
              <a:solidFill>
                <a:srgbClr val="000000"/>
              </a:solidFill>
              <a:latin typeface="Times New Roman"/>
              <a:ea typeface="Times New Roman"/>
              <a:cs typeface="Times New Roman"/>
              <a:sym typeface="Times New Roman"/>
            </a:endParaRPr>
          </a:p>
        </p:txBody>
      </p:sp>
      <p:pic>
        <p:nvPicPr>
          <p:cNvPr id="127" name="Shape 127"/>
          <p:cNvPicPr preferRelativeResize="0"/>
          <p:nvPr/>
        </p:nvPicPr>
        <p:blipFill>
          <a:blip r:embed="rId3">
            <a:alphaModFix/>
          </a:blip>
          <a:stretch>
            <a:fillRect/>
          </a:stretch>
        </p:blipFill>
        <p:spPr>
          <a:xfrm>
            <a:off x="7899113" y="3908112"/>
            <a:ext cx="1146001" cy="1164398"/>
          </a:xfrm>
          <a:prstGeom prst="rect">
            <a:avLst/>
          </a:prstGeom>
          <a:noFill/>
          <a:ln>
            <a:noFill/>
          </a:ln>
        </p:spPr>
      </p:pic>
      <p:pic>
        <p:nvPicPr>
          <p:cNvPr id="128" name="Shape 128"/>
          <p:cNvPicPr preferRelativeResize="0"/>
          <p:nvPr/>
        </p:nvPicPr>
        <p:blipFill>
          <a:blip r:embed="rId4">
            <a:alphaModFix/>
          </a:blip>
          <a:stretch>
            <a:fillRect/>
          </a:stretch>
        </p:blipFill>
        <p:spPr>
          <a:xfrm>
            <a:off x="4972594" y="1030664"/>
            <a:ext cx="3935729" cy="258339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2322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Financial Impact</a:t>
            </a:r>
            <a:r>
              <a:rPr lang="en"/>
              <a:t> </a:t>
            </a:r>
          </a:p>
        </p:txBody>
      </p:sp>
      <p:sp>
        <p:nvSpPr>
          <p:cNvPr id="134" name="Shape 134"/>
          <p:cNvSpPr txBox="1">
            <a:spLocks noGrp="1"/>
          </p:cNvSpPr>
          <p:nvPr>
            <p:ph type="body" idx="1"/>
          </p:nvPr>
        </p:nvSpPr>
        <p:spPr>
          <a:xfrm>
            <a:off x="565265" y="1128180"/>
            <a:ext cx="4006735" cy="3310818"/>
          </a:xfrm>
          <a:prstGeom prst="rect">
            <a:avLst/>
          </a:prstGeom>
          <a:solidFill>
            <a:srgbClr val="FF0000"/>
          </a:solidFill>
        </p:spPr>
        <p:txBody>
          <a:bodyPr lIns="91425" tIns="91425" rIns="91425" bIns="91425" anchor="t" anchorCtr="0">
            <a:noAutofit/>
          </a:bodyPr>
          <a:lstStyle/>
          <a:p>
            <a:pPr lvl="0" rtl="0">
              <a:spcBef>
                <a:spcPts val="0"/>
              </a:spcBef>
              <a:buNone/>
            </a:pPr>
            <a:r>
              <a:rPr lang="en" sz="1800" dirty="0">
                <a:solidFill>
                  <a:srgbClr val="000000"/>
                </a:solidFill>
                <a:latin typeface="Times New Roman"/>
                <a:ea typeface="Times New Roman"/>
                <a:cs typeface="Times New Roman"/>
                <a:sym typeface="Times New Roman"/>
              </a:rPr>
              <a:t>✦First-half </a:t>
            </a:r>
            <a:r>
              <a:rPr lang="en" sz="1800" dirty="0" smtClean="0">
                <a:solidFill>
                  <a:srgbClr val="000000"/>
                </a:solidFill>
                <a:latin typeface="Times New Roman"/>
                <a:ea typeface="Times New Roman"/>
                <a:cs typeface="Times New Roman"/>
                <a:sym typeface="Times New Roman"/>
              </a:rPr>
              <a:t>(2014) Lego </a:t>
            </a:r>
            <a:r>
              <a:rPr lang="en" sz="1800" dirty="0">
                <a:solidFill>
                  <a:srgbClr val="000000"/>
                </a:solidFill>
                <a:latin typeface="Times New Roman"/>
                <a:ea typeface="Times New Roman"/>
                <a:cs typeface="Times New Roman"/>
                <a:sym typeface="Times New Roman"/>
              </a:rPr>
              <a:t>revenue rose 11%, to DKK 11.5 billion </a:t>
            </a:r>
            <a:r>
              <a:rPr lang="en" sz="1800" dirty="0" smtClean="0">
                <a:solidFill>
                  <a:srgbClr val="000000"/>
                </a:solidFill>
                <a:latin typeface="Times New Roman"/>
                <a:ea typeface="Times New Roman"/>
                <a:cs typeface="Times New Roman"/>
                <a:sym typeface="Times New Roman"/>
              </a:rPr>
              <a:t>(USA $2.01 </a:t>
            </a:r>
            <a:r>
              <a:rPr lang="en" sz="1800" dirty="0">
                <a:solidFill>
                  <a:srgbClr val="000000"/>
                </a:solidFill>
                <a:latin typeface="Times New Roman"/>
                <a:ea typeface="Times New Roman"/>
                <a:cs typeface="Times New Roman"/>
                <a:sym typeface="Times New Roman"/>
              </a:rPr>
              <a:t>billion) from DKK 10.4 billion during the same period last year</a:t>
            </a:r>
          </a:p>
          <a:p>
            <a:pPr lvl="0" rtl="0">
              <a:spcBef>
                <a:spcPts val="0"/>
              </a:spcBef>
              <a:buNone/>
            </a:pPr>
            <a:r>
              <a:rPr lang="en" sz="1800" dirty="0" smtClean="0">
                <a:solidFill>
                  <a:srgbClr val="000000"/>
                </a:solidFill>
                <a:latin typeface="Times New Roman"/>
                <a:ea typeface="Times New Roman"/>
                <a:cs typeface="Times New Roman"/>
                <a:sym typeface="Times New Roman"/>
              </a:rPr>
              <a:t>✦LEGO has </a:t>
            </a:r>
            <a:r>
              <a:rPr lang="en" sz="1800" dirty="0">
                <a:solidFill>
                  <a:srgbClr val="000000"/>
                </a:solidFill>
                <a:latin typeface="Times New Roman"/>
                <a:ea typeface="Times New Roman"/>
                <a:cs typeface="Times New Roman"/>
                <a:sym typeface="Times New Roman"/>
              </a:rPr>
              <a:t>overtaken Mattel as the world’s biggest toymaker by sales</a:t>
            </a:r>
          </a:p>
          <a:p>
            <a:pPr lvl="0" rtl="0">
              <a:spcBef>
                <a:spcPts val="0"/>
              </a:spcBef>
              <a:buNone/>
            </a:pPr>
            <a:r>
              <a:rPr lang="en" sz="1800" dirty="0">
                <a:solidFill>
                  <a:srgbClr val="000000"/>
                </a:solidFill>
                <a:latin typeface="Times New Roman"/>
                <a:ea typeface="Times New Roman"/>
                <a:cs typeface="Times New Roman"/>
                <a:sym typeface="Times New Roman"/>
              </a:rPr>
              <a:t>✦Estimated $103 million partnership ending </a:t>
            </a:r>
          </a:p>
          <a:p>
            <a:pPr lvl="0" rtl="0">
              <a:spcBef>
                <a:spcPts val="0"/>
              </a:spcBef>
              <a:buNone/>
            </a:pPr>
            <a:r>
              <a:rPr lang="en" sz="1800" dirty="0">
                <a:solidFill>
                  <a:srgbClr val="000000"/>
                </a:solidFill>
                <a:latin typeface="Times New Roman"/>
                <a:ea typeface="Times New Roman"/>
                <a:cs typeface="Times New Roman"/>
                <a:sym typeface="Times New Roman"/>
              </a:rPr>
              <a:t>✦Second half numbers not yet released, continue </a:t>
            </a:r>
            <a:r>
              <a:rPr lang="en" sz="1800" dirty="0" smtClean="0">
                <a:solidFill>
                  <a:srgbClr val="000000"/>
                </a:solidFill>
                <a:latin typeface="Times New Roman"/>
                <a:ea typeface="Times New Roman"/>
                <a:cs typeface="Times New Roman"/>
                <a:sym typeface="Times New Roman"/>
              </a:rPr>
              <a:t>increase in sales </a:t>
            </a:r>
            <a:r>
              <a:rPr lang="en" sz="1800" dirty="0">
                <a:solidFill>
                  <a:srgbClr val="000000"/>
                </a:solidFill>
                <a:latin typeface="Times New Roman"/>
                <a:ea typeface="Times New Roman"/>
                <a:cs typeface="Times New Roman"/>
                <a:sym typeface="Times New Roman"/>
              </a:rPr>
              <a:t>after Greenpeace campaign?</a:t>
            </a:r>
          </a:p>
        </p:txBody>
      </p:sp>
      <p:pic>
        <p:nvPicPr>
          <p:cNvPr id="135" name="Shape 135"/>
          <p:cNvPicPr preferRelativeResize="0"/>
          <p:nvPr/>
        </p:nvPicPr>
        <p:blipFill>
          <a:blip r:embed="rId3">
            <a:alphaModFix/>
          </a:blip>
          <a:stretch>
            <a:fillRect/>
          </a:stretch>
        </p:blipFill>
        <p:spPr>
          <a:xfrm>
            <a:off x="5028600" y="345025"/>
            <a:ext cx="4045699" cy="2823949"/>
          </a:xfrm>
          <a:prstGeom prst="rect">
            <a:avLst/>
          </a:prstGeom>
          <a:noFill/>
          <a:ln>
            <a:noFill/>
          </a:ln>
        </p:spPr>
      </p:pic>
      <p:pic>
        <p:nvPicPr>
          <p:cNvPr id="136" name="Shape 136"/>
          <p:cNvPicPr preferRelativeResize="0"/>
          <p:nvPr/>
        </p:nvPicPr>
        <p:blipFill>
          <a:blip r:embed="rId4">
            <a:alphaModFix/>
          </a:blip>
          <a:stretch>
            <a:fillRect/>
          </a:stretch>
        </p:blipFill>
        <p:spPr>
          <a:xfrm>
            <a:off x="7733650" y="3794900"/>
            <a:ext cx="1146001" cy="11643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solidFill>
                  <a:srgbClr val="000000"/>
                </a:solidFill>
              </a:rPr>
              <a:t>Reputational Impact </a:t>
            </a:r>
          </a:p>
        </p:txBody>
      </p:sp>
      <p:sp>
        <p:nvSpPr>
          <p:cNvPr id="142" name="Shape 142"/>
          <p:cNvSpPr txBox="1">
            <a:spLocks noGrp="1"/>
          </p:cNvSpPr>
          <p:nvPr>
            <p:ph type="body" idx="1"/>
          </p:nvPr>
        </p:nvSpPr>
        <p:spPr>
          <a:xfrm>
            <a:off x="457200" y="1411722"/>
            <a:ext cx="4278600" cy="2811936"/>
          </a:xfrm>
          <a:prstGeom prst="rect">
            <a:avLst/>
          </a:prstGeom>
          <a:solidFill>
            <a:srgbClr val="FF0000"/>
          </a:solidFill>
        </p:spPr>
        <p:txBody>
          <a:bodyPr lIns="91425" tIns="91425" rIns="91425" bIns="91425" anchor="t" anchorCtr="0">
            <a:noAutofit/>
          </a:bodyPr>
          <a:lstStyle/>
          <a:p>
            <a:pPr lvl="0" rtl="0">
              <a:spcBef>
                <a:spcPts val="0"/>
              </a:spcBef>
              <a:buNone/>
            </a:pPr>
            <a:r>
              <a:rPr lang="en" sz="2400" dirty="0">
                <a:solidFill>
                  <a:srgbClr val="000000"/>
                </a:solidFill>
              </a:rPr>
              <a:t>✦Global RepTrak ranks the LEGO Group at #</a:t>
            </a:r>
            <a:r>
              <a:rPr lang="en" sz="2400" dirty="0" smtClean="0">
                <a:solidFill>
                  <a:srgbClr val="000000"/>
                </a:solidFill>
              </a:rPr>
              <a:t>9. </a:t>
            </a:r>
            <a:endParaRPr lang="en" sz="2400" dirty="0">
              <a:solidFill>
                <a:srgbClr val="000000"/>
              </a:solidFill>
            </a:endParaRPr>
          </a:p>
          <a:p>
            <a:pPr marL="0" lvl="0" indent="0" rtl="0">
              <a:spcBef>
                <a:spcPts val="0"/>
              </a:spcBef>
              <a:buNone/>
            </a:pPr>
            <a:r>
              <a:rPr lang="en" sz="2400" dirty="0">
                <a:solidFill>
                  <a:srgbClr val="000000"/>
                </a:solidFill>
              </a:rPr>
              <a:t>✦Have been #1 on Dutch     reputation list for past 6 years</a:t>
            </a:r>
            <a:r>
              <a:rPr lang="en" sz="2400" dirty="0" smtClean="0">
                <a:solidFill>
                  <a:srgbClr val="000000"/>
                </a:solidFill>
              </a:rPr>
              <a:t>.</a:t>
            </a:r>
          </a:p>
          <a:p>
            <a:pPr lvl="0"/>
            <a:r>
              <a:rPr lang="en" sz="2400" dirty="0" smtClean="0">
                <a:solidFill>
                  <a:srgbClr val="000000"/>
                </a:solidFill>
              </a:rPr>
              <a:t>✦</a:t>
            </a:r>
            <a:r>
              <a:rPr lang="en" sz="2400" dirty="0">
                <a:solidFill>
                  <a:srgbClr val="000000"/>
                </a:solidFill>
              </a:rPr>
              <a:t>Will </a:t>
            </a:r>
            <a:r>
              <a:rPr lang="en" sz="2400" dirty="0" smtClean="0">
                <a:solidFill>
                  <a:srgbClr val="000000"/>
                </a:solidFill>
              </a:rPr>
              <a:t>LEGO’s reputation </a:t>
            </a:r>
          </a:p>
          <a:p>
            <a:pPr lvl="0"/>
            <a:r>
              <a:rPr lang="en" sz="2400" dirty="0" smtClean="0">
                <a:solidFill>
                  <a:srgbClr val="000000"/>
                </a:solidFill>
              </a:rPr>
              <a:t>show a decline when next ratings are released? </a:t>
            </a:r>
            <a:endParaRPr lang="en" sz="2400" dirty="0">
              <a:solidFill>
                <a:srgbClr val="000000"/>
              </a:solidFill>
            </a:endParaRPr>
          </a:p>
          <a:p>
            <a:pPr lvl="0" rtl="0">
              <a:spcBef>
                <a:spcPts val="0"/>
              </a:spcBef>
              <a:buNone/>
            </a:pPr>
            <a:r>
              <a:rPr lang="en" dirty="0"/>
              <a:t> </a:t>
            </a:r>
          </a:p>
        </p:txBody>
      </p:sp>
      <p:pic>
        <p:nvPicPr>
          <p:cNvPr id="143" name="Shape 143"/>
          <p:cNvPicPr preferRelativeResize="0"/>
          <p:nvPr/>
        </p:nvPicPr>
        <p:blipFill>
          <a:blip r:embed="rId3">
            <a:alphaModFix/>
          </a:blip>
          <a:stretch>
            <a:fillRect/>
          </a:stretch>
        </p:blipFill>
        <p:spPr>
          <a:xfrm>
            <a:off x="5228921" y="205962"/>
            <a:ext cx="3650725" cy="3184825"/>
          </a:xfrm>
          <a:prstGeom prst="rect">
            <a:avLst/>
          </a:prstGeom>
          <a:noFill/>
          <a:ln>
            <a:noFill/>
          </a:ln>
        </p:spPr>
      </p:pic>
      <p:pic>
        <p:nvPicPr>
          <p:cNvPr id="144" name="Shape 144"/>
          <p:cNvPicPr preferRelativeResize="0"/>
          <p:nvPr/>
        </p:nvPicPr>
        <p:blipFill>
          <a:blip r:embed="rId4">
            <a:alphaModFix/>
          </a:blip>
          <a:stretch>
            <a:fillRect/>
          </a:stretch>
        </p:blipFill>
        <p:spPr>
          <a:xfrm>
            <a:off x="7733650" y="3794900"/>
            <a:ext cx="1146001" cy="11643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16428"/>
            <a:ext cx="8229600" cy="857400"/>
          </a:xfrm>
          <a:prstGeom prst="rect">
            <a:avLst/>
          </a:prstGeom>
        </p:spPr>
        <p:txBody>
          <a:bodyPr lIns="91425" tIns="91425" rIns="91425" bIns="91425" anchor="b" anchorCtr="0">
            <a:noAutofit/>
          </a:bodyPr>
          <a:lstStyle/>
          <a:p>
            <a:pPr>
              <a:spcBef>
                <a:spcPts val="0"/>
              </a:spcBef>
              <a:buNone/>
            </a:pPr>
            <a:r>
              <a:rPr lang="en">
                <a:solidFill>
                  <a:srgbClr val="000000"/>
                </a:solidFill>
              </a:rPr>
              <a:t>LEGO’s Long-Term Challenges</a:t>
            </a:r>
            <a:r>
              <a:rPr lang="en" u="sng">
                <a:solidFill>
                  <a:schemeClr val="lt1"/>
                </a:solidFill>
              </a:rPr>
              <a:t> </a:t>
            </a:r>
          </a:p>
        </p:txBody>
      </p:sp>
      <p:sp>
        <p:nvSpPr>
          <p:cNvPr id="150" name="Shape 150"/>
          <p:cNvSpPr txBox="1">
            <a:spLocks noGrp="1"/>
          </p:cNvSpPr>
          <p:nvPr>
            <p:ph type="body" idx="1"/>
          </p:nvPr>
        </p:nvSpPr>
        <p:spPr>
          <a:xfrm>
            <a:off x="457200" y="1073825"/>
            <a:ext cx="6962400" cy="3290357"/>
          </a:xfrm>
          <a:prstGeom prst="rect">
            <a:avLst/>
          </a:prstGeom>
          <a:solidFill>
            <a:srgbClr val="FF0000"/>
          </a:solidFill>
          <a:ln>
            <a:noFill/>
          </a:ln>
        </p:spPr>
        <p:txBody>
          <a:bodyPr lIns="91425" tIns="91425" rIns="91425" bIns="91425" anchor="t" anchorCtr="0">
            <a:noAutofit/>
          </a:bodyPr>
          <a:lstStyle/>
          <a:p>
            <a:pPr lvl="0" rtl="0">
              <a:spcBef>
                <a:spcPts val="0"/>
              </a:spcBef>
              <a:buNone/>
            </a:pPr>
            <a:r>
              <a:rPr lang="en" sz="2400" dirty="0"/>
              <a:t>✦</a:t>
            </a:r>
            <a:r>
              <a:rPr lang="en" sz="2400" dirty="0">
                <a:solidFill>
                  <a:srgbClr val="000000"/>
                </a:solidFill>
              </a:rPr>
              <a:t>Keep up with the growing demand for transparency.</a:t>
            </a:r>
          </a:p>
          <a:p>
            <a:pPr lvl="0" rtl="0">
              <a:spcBef>
                <a:spcPts val="0"/>
              </a:spcBef>
              <a:buNone/>
            </a:pPr>
            <a:r>
              <a:rPr lang="en" sz="2400" dirty="0">
                <a:solidFill>
                  <a:srgbClr val="000000"/>
                </a:solidFill>
              </a:rPr>
              <a:t>✦Take proactive approaches to communicating company’s mission and values. </a:t>
            </a:r>
          </a:p>
          <a:p>
            <a:pPr marL="0" lvl="0" indent="0" rtl="0">
              <a:spcBef>
                <a:spcPts val="0"/>
              </a:spcBef>
              <a:buClr>
                <a:srgbClr val="00FF00"/>
              </a:buClr>
              <a:buSzPct val="100000"/>
              <a:buFont typeface="Arial"/>
              <a:buNone/>
            </a:pPr>
            <a:r>
              <a:rPr lang="en" sz="2400" dirty="0">
                <a:solidFill>
                  <a:srgbClr val="000000"/>
                </a:solidFill>
              </a:rPr>
              <a:t>✦Continue pursuing sustainable ways of manufacturing Lego bricks.</a:t>
            </a:r>
          </a:p>
          <a:p>
            <a:pPr marL="0" lvl="0" indent="0">
              <a:spcBef>
                <a:spcPts val="0"/>
              </a:spcBef>
              <a:buClr>
                <a:srgbClr val="00FF00"/>
              </a:buClr>
              <a:buSzPct val="100000"/>
              <a:buFont typeface="Arial"/>
              <a:buNone/>
            </a:pPr>
            <a:r>
              <a:rPr lang="en" sz="2400" dirty="0">
                <a:solidFill>
                  <a:srgbClr val="000000"/>
                </a:solidFill>
              </a:rPr>
              <a:t>✦Build relationships with NGOs, activist groups and other stakeholders.</a:t>
            </a:r>
          </a:p>
        </p:txBody>
      </p:sp>
      <p:pic>
        <p:nvPicPr>
          <p:cNvPr id="151" name="Shape 151"/>
          <p:cNvPicPr preferRelativeResize="0"/>
          <p:nvPr/>
        </p:nvPicPr>
        <p:blipFill>
          <a:blip r:embed="rId3">
            <a:alphaModFix/>
          </a:blip>
          <a:stretch>
            <a:fillRect/>
          </a:stretch>
        </p:blipFill>
        <p:spPr>
          <a:xfrm>
            <a:off x="7751725" y="3794900"/>
            <a:ext cx="1169249" cy="12178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914400" y="35142"/>
            <a:ext cx="8229600" cy="857400"/>
          </a:xfrm>
          <a:prstGeom prst="rect">
            <a:avLst/>
          </a:prstGeom>
        </p:spPr>
        <p:txBody>
          <a:bodyPr lIns="91425" tIns="91425" rIns="91425" bIns="91425" anchor="b" anchorCtr="0">
            <a:noAutofit/>
          </a:bodyPr>
          <a:lstStyle/>
          <a:p>
            <a:pPr>
              <a:spcBef>
                <a:spcPts val="0"/>
              </a:spcBef>
              <a:buNone/>
            </a:pPr>
            <a:r>
              <a:rPr lang="en" sz="2400" dirty="0"/>
              <a:t>Application of Arthur W. Page Principles</a:t>
            </a:r>
          </a:p>
        </p:txBody>
      </p:sp>
      <p:sp>
        <p:nvSpPr>
          <p:cNvPr id="157" name="Shape 157"/>
          <p:cNvSpPr txBox="1">
            <a:spLocks noGrp="1"/>
          </p:cNvSpPr>
          <p:nvPr>
            <p:ph type="body" idx="1"/>
          </p:nvPr>
        </p:nvSpPr>
        <p:spPr>
          <a:xfrm>
            <a:off x="457200" y="1063375"/>
            <a:ext cx="8229600" cy="3725699"/>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78571"/>
              <a:buFont typeface="Arial"/>
              <a:buNone/>
            </a:pPr>
            <a:r>
              <a:rPr lang="en" sz="1400" b="1" dirty="0">
                <a:latin typeface="+mn-lt"/>
                <a:ea typeface="Times New Roman"/>
                <a:cs typeface="Times New Roman"/>
                <a:sym typeface="Times New Roman"/>
              </a:rPr>
              <a:t>1</a:t>
            </a:r>
            <a:r>
              <a:rPr lang="en" sz="1400" dirty="0">
                <a:latin typeface="+mn-lt"/>
                <a:ea typeface="Times New Roman"/>
                <a:cs typeface="Times New Roman"/>
                <a:sym typeface="Times New Roman"/>
              </a:rPr>
              <a:t>. </a:t>
            </a:r>
            <a:r>
              <a:rPr lang="en" sz="1400" b="1" dirty="0" smtClean="0">
                <a:latin typeface="+mn-lt"/>
                <a:ea typeface="Times New Roman"/>
                <a:cs typeface="Times New Roman"/>
                <a:sym typeface="Times New Roman"/>
              </a:rPr>
              <a:t>Tell </a:t>
            </a:r>
            <a:r>
              <a:rPr lang="en" sz="1400" b="1" dirty="0">
                <a:latin typeface="+mn-lt"/>
                <a:ea typeface="Times New Roman"/>
                <a:cs typeface="Times New Roman"/>
                <a:sym typeface="Times New Roman"/>
              </a:rPr>
              <a:t>the truth</a:t>
            </a:r>
          </a:p>
          <a:p>
            <a:pPr lvl="0" rtl="0">
              <a:spcBef>
                <a:spcPts val="0"/>
              </a:spcBef>
              <a:buClr>
                <a:schemeClr val="dk1"/>
              </a:buClr>
              <a:buSzPct val="78571"/>
              <a:buFont typeface="Arial"/>
              <a:buNone/>
            </a:pPr>
            <a:r>
              <a:rPr lang="en" sz="1400" dirty="0">
                <a:latin typeface="+mj-lt"/>
                <a:ea typeface="Times New Roman"/>
                <a:cs typeface="Times New Roman"/>
                <a:sym typeface="Times New Roman"/>
              </a:rPr>
              <a:t> </a:t>
            </a:r>
            <a:endParaRPr lang="en" sz="1800" dirty="0">
              <a:latin typeface="+mj-lt"/>
              <a:ea typeface="Times New Roman"/>
              <a:cs typeface="Times New Roman"/>
              <a:sym typeface="Times New Roman"/>
            </a:endParaRPr>
          </a:p>
          <a:p>
            <a:pPr lvl="0" rtl="0">
              <a:spcBef>
                <a:spcPts val="0"/>
              </a:spcBef>
              <a:buClr>
                <a:schemeClr val="dk1"/>
              </a:buClr>
              <a:buSzPct val="78571"/>
              <a:buFont typeface="Arial"/>
              <a:buNone/>
            </a:pPr>
            <a:r>
              <a:rPr lang="en" sz="1800" dirty="0">
                <a:latin typeface="+mn-lt"/>
                <a:ea typeface="Times New Roman"/>
                <a:cs typeface="Times New Roman"/>
                <a:sym typeface="Times New Roman"/>
              </a:rPr>
              <a:t>Truthfulness of the information is vital in communicating transparency. Truthful content builds trust and credibility.</a:t>
            </a:r>
          </a:p>
          <a:p>
            <a:pPr lvl="0" rtl="0">
              <a:spcBef>
                <a:spcPts val="0"/>
              </a:spcBef>
              <a:buClr>
                <a:schemeClr val="dk1"/>
              </a:buClr>
              <a:buSzPct val="78571"/>
              <a:buFont typeface="Arial"/>
              <a:buNone/>
            </a:pPr>
            <a:r>
              <a:rPr lang="en" sz="1800" dirty="0">
                <a:latin typeface="+mn-lt"/>
                <a:ea typeface="Times New Roman"/>
                <a:cs typeface="Times New Roman"/>
                <a:sym typeface="Times New Roman"/>
              </a:rPr>
              <a:t>Although LEGO released statements in the beginning and end of the aftermath of the Greenpeace campaign, there were opportunities that arose throughout the campaign where they could have communicated and been more transparent with the public, for example, when petitioners took to the stairs of LEGO’s HQ’s but were quickly removed from the premises without any comment from LEGO. Many journalists didn’t get comments from LEGO. LEGO should have engaged in more communication throughout the process of the Greenpeace campaign to maintain its credibility. </a:t>
            </a:r>
            <a:endParaRPr sz="1800" dirty="0">
              <a:latin typeface="+mj-lt"/>
              <a:ea typeface="Times New Roman"/>
              <a:cs typeface="Times New Roman"/>
              <a:sym typeface="Times New Roman"/>
            </a:endParaRPr>
          </a:p>
        </p:txBody>
      </p:sp>
      <p:pic>
        <p:nvPicPr>
          <p:cNvPr id="158" name="Shape 158"/>
          <p:cNvPicPr preferRelativeResize="0"/>
          <p:nvPr/>
        </p:nvPicPr>
        <p:blipFill>
          <a:blip r:embed="rId3">
            <a:alphaModFix/>
          </a:blip>
          <a:stretch>
            <a:fillRect/>
          </a:stretch>
        </p:blipFill>
        <p:spPr>
          <a:xfrm>
            <a:off x="6507510" y="4140757"/>
            <a:ext cx="2028825" cy="819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body" idx="1"/>
          </p:nvPr>
        </p:nvSpPr>
        <p:spPr>
          <a:xfrm>
            <a:off x="457200" y="1200151"/>
            <a:ext cx="8216537" cy="2997380"/>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91666"/>
              <a:buFont typeface="Arial"/>
              <a:buNone/>
            </a:pPr>
            <a:r>
              <a:rPr lang="en" sz="1800" b="1" dirty="0" smtClean="0">
                <a:latin typeface="+mn-lt"/>
                <a:ea typeface="Times New Roman"/>
                <a:cs typeface="Times New Roman"/>
                <a:sym typeface="Times New Roman"/>
              </a:rPr>
              <a:t>2</a:t>
            </a:r>
            <a:r>
              <a:rPr lang="en" sz="1800" dirty="0" smtClean="0">
                <a:latin typeface="+mn-lt"/>
                <a:ea typeface="Times New Roman"/>
                <a:cs typeface="Times New Roman"/>
                <a:sym typeface="Times New Roman"/>
              </a:rPr>
              <a:t>. </a:t>
            </a:r>
            <a:r>
              <a:rPr lang="en" sz="1800" b="1" dirty="0" smtClean="0">
                <a:latin typeface="+mn-lt"/>
                <a:ea typeface="Times New Roman"/>
                <a:cs typeface="Times New Roman"/>
                <a:sym typeface="Times New Roman"/>
              </a:rPr>
              <a:t>Prove </a:t>
            </a:r>
            <a:r>
              <a:rPr lang="en" sz="1800" b="1" dirty="0">
                <a:latin typeface="+mn-lt"/>
                <a:ea typeface="Times New Roman"/>
                <a:cs typeface="Times New Roman"/>
                <a:sym typeface="Times New Roman"/>
              </a:rPr>
              <a:t>it with action</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 </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The public evaluates companies on what they say, but what they do.</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LEGO proved its oppositional stance on Shell’s plan for the arctic drilling by not renewing its long standing partnership with Shell. </a:t>
            </a:r>
            <a:r>
              <a:rPr lang="en" sz="1800" dirty="0" smtClean="0">
                <a:latin typeface="+mn-lt"/>
                <a:ea typeface="Times New Roman"/>
                <a:cs typeface="Times New Roman"/>
                <a:sym typeface="Times New Roman"/>
              </a:rPr>
              <a:t>However</a:t>
            </a:r>
            <a:r>
              <a:rPr lang="en" sz="1800" dirty="0">
                <a:latin typeface="+mn-lt"/>
                <a:ea typeface="Times New Roman"/>
                <a:cs typeface="Times New Roman"/>
                <a:sym typeface="Times New Roman"/>
              </a:rPr>
              <a:t>, the reasons that led LEGO to this decision were not stated in the statement, which leaves a question about the authenticity of the decision. </a:t>
            </a:r>
            <a:r>
              <a:rPr lang="en" sz="1800" dirty="0" smtClean="0">
                <a:latin typeface="+mn-lt"/>
                <a:ea typeface="Times New Roman"/>
                <a:cs typeface="Times New Roman"/>
                <a:sym typeface="Times New Roman"/>
              </a:rPr>
              <a:t>Though </a:t>
            </a:r>
            <a:r>
              <a:rPr lang="en" sz="1800" dirty="0">
                <a:latin typeface="+mn-lt"/>
                <a:ea typeface="Times New Roman"/>
                <a:cs typeface="Times New Roman"/>
                <a:sym typeface="Times New Roman"/>
              </a:rPr>
              <a:t>insufficiently expressed, LEGO has engaged in many CSR initiatives to preserve the environment.  However, these activities are not well marketed, thus they seldom lead to creating better perception of the company.  </a:t>
            </a:r>
          </a:p>
          <a:p>
            <a:pPr>
              <a:spcBef>
                <a:spcPts val="0"/>
              </a:spcBef>
              <a:buNone/>
            </a:pPr>
            <a:endParaRPr sz="1800" dirty="0"/>
          </a:p>
        </p:txBody>
      </p:sp>
      <p:pic>
        <p:nvPicPr>
          <p:cNvPr id="165" name="Shape 165"/>
          <p:cNvPicPr preferRelativeResize="0"/>
          <p:nvPr/>
        </p:nvPicPr>
        <p:blipFill>
          <a:blip r:embed="rId3">
            <a:alphaModFix/>
          </a:blip>
          <a:stretch>
            <a:fillRect/>
          </a:stretch>
        </p:blipFill>
        <p:spPr>
          <a:xfrm>
            <a:off x="6551051" y="929913"/>
            <a:ext cx="2028825" cy="819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a:spLocks noGrp="1"/>
          </p:cNvSpPr>
          <p:nvPr>
            <p:ph type="body" idx="1"/>
          </p:nvPr>
        </p:nvSpPr>
        <p:spPr>
          <a:xfrm>
            <a:off x="457200" y="1200150"/>
            <a:ext cx="8229600" cy="2805793"/>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91666"/>
              <a:buFont typeface="Arial"/>
              <a:buNone/>
            </a:pPr>
            <a:r>
              <a:rPr lang="en" sz="1800" b="1" dirty="0" smtClean="0">
                <a:latin typeface="+mn-lt"/>
                <a:ea typeface="Times New Roman"/>
                <a:cs typeface="Times New Roman"/>
                <a:sym typeface="Times New Roman"/>
              </a:rPr>
              <a:t>3</a:t>
            </a:r>
            <a:r>
              <a:rPr lang="en" sz="1800" dirty="0" smtClean="0">
                <a:latin typeface="+mn-lt"/>
                <a:ea typeface="Times New Roman"/>
                <a:cs typeface="Times New Roman"/>
                <a:sym typeface="Times New Roman"/>
              </a:rPr>
              <a:t>. </a:t>
            </a:r>
            <a:r>
              <a:rPr lang="en" sz="1800" b="1" dirty="0" smtClean="0">
                <a:latin typeface="+mn-lt"/>
                <a:ea typeface="Times New Roman"/>
                <a:cs typeface="Times New Roman"/>
                <a:sym typeface="Times New Roman"/>
              </a:rPr>
              <a:t>Listen </a:t>
            </a:r>
            <a:r>
              <a:rPr lang="en" sz="1800" b="1" dirty="0">
                <a:latin typeface="+mn-lt"/>
                <a:ea typeface="Times New Roman"/>
                <a:cs typeface="Times New Roman"/>
                <a:sym typeface="Times New Roman"/>
              </a:rPr>
              <a:t>to the customer</a:t>
            </a:r>
          </a:p>
          <a:p>
            <a:pPr lvl="0" rtl="0">
              <a:spcBef>
                <a:spcPts val="0"/>
              </a:spcBef>
              <a:buClr>
                <a:schemeClr val="dk1"/>
              </a:buClr>
              <a:buSzPct val="91666"/>
              <a:buFont typeface="Arial"/>
              <a:buNone/>
            </a:pPr>
            <a:endParaRPr lang="en" sz="1800" dirty="0">
              <a:latin typeface="+mn-lt"/>
              <a:ea typeface="Times New Roman"/>
              <a:cs typeface="Times New Roman"/>
              <a:sym typeface="Times New Roman"/>
            </a:endParaRPr>
          </a:p>
          <a:p>
            <a:pPr lvl="0" rtl="0">
              <a:spcBef>
                <a:spcPts val="0"/>
              </a:spcBef>
              <a:buClr>
                <a:schemeClr val="dk1"/>
              </a:buClr>
              <a:buSzPct val="91666"/>
              <a:buFont typeface="Arial"/>
              <a:buNone/>
            </a:pPr>
            <a:r>
              <a:rPr lang="en" sz="1800" dirty="0">
                <a:latin typeface="+mn-lt"/>
                <a:ea typeface="Times New Roman"/>
                <a:cs typeface="Times New Roman"/>
                <a:sym typeface="Times New Roman"/>
              </a:rPr>
              <a:t>LEGO has demonstrated that it values their customer’s voices through their actions upon being challenged or criticized by the public. </a:t>
            </a:r>
            <a:r>
              <a:rPr lang="en" sz="1800" dirty="0" smtClean="0">
                <a:latin typeface="+mn-lt"/>
                <a:ea typeface="Times New Roman"/>
                <a:cs typeface="Times New Roman"/>
                <a:sym typeface="Times New Roman"/>
              </a:rPr>
              <a:t>When </a:t>
            </a:r>
            <a:r>
              <a:rPr lang="en" sz="1800" dirty="0">
                <a:latin typeface="+mn-lt"/>
                <a:ea typeface="Times New Roman"/>
                <a:cs typeface="Times New Roman"/>
                <a:sym typeface="Times New Roman"/>
              </a:rPr>
              <a:t>criticized for its affiliation with APP, LEGO terminated its contract. </a:t>
            </a:r>
            <a:r>
              <a:rPr lang="en" sz="1800" dirty="0" smtClean="0">
                <a:latin typeface="+mn-lt"/>
                <a:ea typeface="Times New Roman"/>
                <a:cs typeface="Times New Roman"/>
                <a:sym typeface="Times New Roman"/>
              </a:rPr>
              <a:t>Upon </a:t>
            </a:r>
            <a:r>
              <a:rPr lang="en" sz="1800" dirty="0">
                <a:latin typeface="+mn-lt"/>
                <a:ea typeface="Times New Roman"/>
                <a:cs typeface="Times New Roman"/>
                <a:sym typeface="Times New Roman"/>
              </a:rPr>
              <a:t>receiving the criticisms for its gender stereotypical products, LEGO friends, LEGO developed and released </a:t>
            </a:r>
            <a:r>
              <a:rPr lang="en" sz="1800" dirty="0" smtClean="0">
                <a:latin typeface="+mn-lt"/>
                <a:ea typeface="Times New Roman"/>
                <a:cs typeface="Times New Roman"/>
                <a:sym typeface="Times New Roman"/>
              </a:rPr>
              <a:t>‘Research Institute’ </a:t>
            </a:r>
            <a:r>
              <a:rPr lang="en" sz="1800" dirty="0">
                <a:latin typeface="+mn-lt"/>
                <a:ea typeface="Times New Roman"/>
                <a:cs typeface="Times New Roman"/>
                <a:sym typeface="Times New Roman"/>
              </a:rPr>
              <a:t>with portrays non-biased representation of girls.</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While LEGO’s actions demonstrate that the company listens to its customers, their action seem reactive rather than proactive.</a:t>
            </a:r>
          </a:p>
          <a:p>
            <a:pPr>
              <a:spcBef>
                <a:spcPts val="0"/>
              </a:spcBef>
              <a:buNone/>
            </a:pPr>
            <a:endParaRPr sz="1800" dirty="0">
              <a:latin typeface="+mn-lt"/>
            </a:endParaRPr>
          </a:p>
        </p:txBody>
      </p:sp>
      <p:pic>
        <p:nvPicPr>
          <p:cNvPr id="172" name="Shape 172"/>
          <p:cNvPicPr preferRelativeResize="0"/>
          <p:nvPr/>
        </p:nvPicPr>
        <p:blipFill>
          <a:blip r:embed="rId3">
            <a:alphaModFix/>
          </a:blip>
          <a:stretch>
            <a:fillRect/>
          </a:stretch>
        </p:blipFill>
        <p:spPr>
          <a:xfrm>
            <a:off x="6333337" y="790575"/>
            <a:ext cx="2028825" cy="819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Shape 178"/>
          <p:cNvSpPr txBox="1">
            <a:spLocks noGrp="1"/>
          </p:cNvSpPr>
          <p:nvPr>
            <p:ph type="body" idx="1"/>
          </p:nvPr>
        </p:nvSpPr>
        <p:spPr>
          <a:xfrm>
            <a:off x="439783" y="459921"/>
            <a:ext cx="8229600" cy="4338502"/>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91666"/>
              <a:buFont typeface="Arial"/>
              <a:buNone/>
            </a:pPr>
            <a:r>
              <a:rPr lang="en" sz="1800" b="1" dirty="0" smtClean="0">
                <a:latin typeface="+mn-lt"/>
                <a:ea typeface="Times New Roman"/>
                <a:cs typeface="Times New Roman"/>
                <a:sym typeface="Times New Roman"/>
              </a:rPr>
              <a:t>4.</a:t>
            </a:r>
            <a:r>
              <a:rPr lang="en" sz="1800" b="1" dirty="0">
                <a:latin typeface="+mn-lt"/>
                <a:ea typeface="Times New Roman"/>
                <a:cs typeface="Times New Roman"/>
                <a:sym typeface="Times New Roman"/>
              </a:rPr>
              <a:t> </a:t>
            </a:r>
            <a:r>
              <a:rPr lang="en" sz="1800" b="1" dirty="0" smtClean="0">
                <a:latin typeface="+mn-lt"/>
                <a:ea typeface="Times New Roman"/>
                <a:cs typeface="Times New Roman"/>
                <a:sym typeface="Times New Roman"/>
              </a:rPr>
              <a:t> Manage </a:t>
            </a:r>
            <a:r>
              <a:rPr lang="en" sz="1800" b="1" dirty="0">
                <a:latin typeface="+mn-lt"/>
                <a:ea typeface="Times New Roman"/>
                <a:cs typeface="Times New Roman"/>
                <a:sym typeface="Times New Roman"/>
              </a:rPr>
              <a:t>for tomorrow</a:t>
            </a:r>
          </a:p>
          <a:p>
            <a:pPr lvl="0" rtl="0">
              <a:spcBef>
                <a:spcPts val="0"/>
              </a:spcBef>
              <a:buClr>
                <a:schemeClr val="dk1"/>
              </a:buClr>
              <a:buSzPct val="91666"/>
              <a:buFont typeface="Arial"/>
              <a:buNone/>
            </a:pPr>
            <a:r>
              <a:rPr lang="en" sz="1800" b="1" dirty="0">
                <a:latin typeface="+mn-lt"/>
                <a:ea typeface="Times New Roman"/>
                <a:cs typeface="Times New Roman"/>
                <a:sym typeface="Times New Roman"/>
              </a:rPr>
              <a:t> </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LEGO seems to focus on tomorrow as its mission states; “inspire and develop future builders of tomorrow “. </a:t>
            </a:r>
            <a:r>
              <a:rPr lang="en" sz="1800" dirty="0" smtClean="0">
                <a:latin typeface="+mn-lt"/>
                <a:ea typeface="Times New Roman"/>
                <a:cs typeface="Times New Roman"/>
                <a:sym typeface="Times New Roman"/>
              </a:rPr>
              <a:t>However</a:t>
            </a:r>
            <a:r>
              <a:rPr lang="en" sz="1800" dirty="0">
                <a:latin typeface="+mn-lt"/>
                <a:ea typeface="Times New Roman"/>
                <a:cs typeface="Times New Roman"/>
                <a:sym typeface="Times New Roman"/>
              </a:rPr>
              <a:t>, the sense of “tomorrow” seems to lack in their Public Relations and business strategies. If LEGO had truly understood the trend in public opinion, they would have predicted the public’s reaction and reevaluated their partnerships with Shell as well as APP at earlier stage instead of waiting for the issues to arise. </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 </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As consumers are questioning the safety of the products they purchase and use, it can be predicted that there will be a demand for an open discussion of what LEGO bricks consist of and potential health risk of polymers. Before questioned or attacked by the public, LEGO should proactively start a conversation about this and let the public know of their continued research for safer products.</a:t>
            </a:r>
          </a:p>
          <a:p>
            <a:pPr>
              <a:spcBef>
                <a:spcPts val="0"/>
              </a:spcBef>
              <a:buNone/>
            </a:pPr>
            <a:endParaRPr dirty="0"/>
          </a:p>
        </p:txBody>
      </p:sp>
      <p:pic>
        <p:nvPicPr>
          <p:cNvPr id="179" name="Shape 179"/>
          <p:cNvPicPr preferRelativeResize="0"/>
          <p:nvPr/>
        </p:nvPicPr>
        <p:blipFill>
          <a:blip r:embed="rId3">
            <a:alphaModFix/>
          </a:blip>
          <a:stretch>
            <a:fillRect/>
          </a:stretch>
        </p:blipFill>
        <p:spPr>
          <a:xfrm>
            <a:off x="5984995" y="276769"/>
            <a:ext cx="2028825" cy="819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Shape 31"/>
          <p:cNvPicPr preferRelativeResize="0"/>
          <p:nvPr/>
        </p:nvPicPr>
        <p:blipFill>
          <a:blip r:embed="rId3">
            <a:alphaModFix/>
          </a:blip>
          <a:stretch>
            <a:fillRect/>
          </a:stretch>
        </p:blipFill>
        <p:spPr>
          <a:xfrm>
            <a:off x="219876" y="2232723"/>
            <a:ext cx="8620125" cy="962025"/>
          </a:xfrm>
          <a:prstGeom prst="rect">
            <a:avLst/>
          </a:prstGeom>
          <a:noFill/>
          <a:ln>
            <a:noFill/>
          </a:ln>
        </p:spPr>
      </p:pic>
      <p:pic>
        <p:nvPicPr>
          <p:cNvPr id="32" name="Shape 32"/>
          <p:cNvPicPr preferRelativeResize="0"/>
          <p:nvPr/>
        </p:nvPicPr>
        <p:blipFill>
          <a:blip r:embed="rId4">
            <a:alphaModFix/>
          </a:blip>
          <a:stretch>
            <a:fillRect/>
          </a:stretch>
        </p:blipFill>
        <p:spPr>
          <a:xfrm>
            <a:off x="7814925" y="108300"/>
            <a:ext cx="1146001" cy="1164398"/>
          </a:xfrm>
          <a:prstGeom prst="rect">
            <a:avLst/>
          </a:prstGeom>
          <a:noFill/>
          <a:ln>
            <a:noFill/>
          </a:ln>
        </p:spPr>
      </p:pic>
      <p:sp>
        <p:nvSpPr>
          <p:cNvPr id="33" name="Shape 33"/>
          <p:cNvSpPr txBox="1"/>
          <p:nvPr/>
        </p:nvSpPr>
        <p:spPr>
          <a:xfrm>
            <a:off x="353325" y="3243588"/>
            <a:ext cx="1907737" cy="74652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1958</a:t>
            </a:r>
          </a:p>
          <a:p>
            <a:pPr>
              <a:spcBef>
                <a:spcPts val="0"/>
              </a:spcBef>
              <a:buNone/>
            </a:pPr>
            <a:r>
              <a:rPr lang="en" b="1" dirty="0"/>
              <a:t>The launch of plastic Lego bricks</a:t>
            </a:r>
            <a:r>
              <a:rPr lang="en" dirty="0"/>
              <a:t> </a:t>
            </a:r>
          </a:p>
        </p:txBody>
      </p:sp>
      <p:sp>
        <p:nvSpPr>
          <p:cNvPr id="34" name="Shape 34"/>
          <p:cNvSpPr txBox="1"/>
          <p:nvPr/>
        </p:nvSpPr>
        <p:spPr>
          <a:xfrm>
            <a:off x="2810500" y="3286325"/>
            <a:ext cx="1806381" cy="81227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1974</a:t>
            </a:r>
          </a:p>
          <a:p>
            <a:pPr>
              <a:spcBef>
                <a:spcPts val="0"/>
              </a:spcBef>
              <a:buNone/>
            </a:pPr>
            <a:r>
              <a:rPr lang="en" b="1" dirty="0"/>
              <a:t>First </a:t>
            </a:r>
            <a:r>
              <a:rPr lang="en" b="1" dirty="0" smtClean="0"/>
              <a:t>Minifigures introduced </a:t>
            </a:r>
            <a:endParaRPr lang="en" b="1" dirty="0"/>
          </a:p>
        </p:txBody>
      </p:sp>
      <p:sp>
        <p:nvSpPr>
          <p:cNvPr id="35" name="Shape 35"/>
          <p:cNvSpPr txBox="1"/>
          <p:nvPr/>
        </p:nvSpPr>
        <p:spPr>
          <a:xfrm>
            <a:off x="4937556" y="3317624"/>
            <a:ext cx="1848979" cy="761973"/>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2003</a:t>
            </a:r>
          </a:p>
          <a:p>
            <a:pPr>
              <a:spcBef>
                <a:spcPts val="0"/>
              </a:spcBef>
              <a:buNone/>
            </a:pPr>
            <a:r>
              <a:rPr lang="en" b="1" dirty="0"/>
              <a:t>Financial </a:t>
            </a:r>
            <a:r>
              <a:rPr lang="en" b="1" dirty="0" smtClean="0"/>
              <a:t>Crisis of LEGO </a:t>
            </a:r>
            <a:endParaRPr lang="en" b="1" dirty="0"/>
          </a:p>
        </p:txBody>
      </p:sp>
      <p:sp>
        <p:nvSpPr>
          <p:cNvPr id="36" name="Shape 36"/>
          <p:cNvSpPr txBox="1"/>
          <p:nvPr/>
        </p:nvSpPr>
        <p:spPr>
          <a:xfrm>
            <a:off x="7558300" y="3156425"/>
            <a:ext cx="1072499" cy="771600"/>
          </a:xfrm>
          <a:prstGeom prst="rect">
            <a:avLst/>
          </a:prstGeom>
          <a:noFill/>
          <a:ln>
            <a:noFill/>
          </a:ln>
        </p:spPr>
        <p:txBody>
          <a:bodyPr lIns="91425" tIns="91425" rIns="91425" bIns="91425" anchor="t" anchorCtr="0">
            <a:noAutofit/>
          </a:bodyPr>
          <a:lstStyle/>
          <a:p>
            <a:pPr>
              <a:spcBef>
                <a:spcPts val="0"/>
              </a:spcBef>
              <a:buNone/>
            </a:pPr>
            <a:endParaRPr/>
          </a:p>
        </p:txBody>
      </p:sp>
      <p:sp>
        <p:nvSpPr>
          <p:cNvPr id="37" name="Shape 37"/>
          <p:cNvSpPr txBox="1"/>
          <p:nvPr/>
        </p:nvSpPr>
        <p:spPr>
          <a:xfrm>
            <a:off x="7107210" y="3254698"/>
            <a:ext cx="1974678" cy="707210"/>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a:spcBef>
                <a:spcPts val="0"/>
              </a:spcBef>
              <a:buNone/>
            </a:pPr>
            <a:r>
              <a:rPr lang="en" b="1" dirty="0"/>
              <a:t>2014 </a:t>
            </a:r>
            <a:r>
              <a:rPr lang="en" b="1" dirty="0" smtClean="0"/>
              <a:t>LEGO becomes the </a:t>
            </a:r>
            <a:r>
              <a:rPr lang="en" b="1" dirty="0"/>
              <a:t>largest Toymaker</a:t>
            </a:r>
          </a:p>
        </p:txBody>
      </p:sp>
      <p:sp>
        <p:nvSpPr>
          <p:cNvPr id="38" name="Shape 38"/>
          <p:cNvSpPr txBox="1"/>
          <p:nvPr/>
        </p:nvSpPr>
        <p:spPr>
          <a:xfrm>
            <a:off x="6192981" y="1315871"/>
            <a:ext cx="2206200" cy="78210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2004</a:t>
            </a:r>
          </a:p>
          <a:p>
            <a:pPr>
              <a:spcBef>
                <a:spcPts val="0"/>
              </a:spcBef>
              <a:buNone/>
            </a:pPr>
            <a:r>
              <a:rPr lang="en" b="1" dirty="0"/>
              <a:t>First non-family </a:t>
            </a:r>
            <a:r>
              <a:rPr lang="en" b="1" dirty="0" smtClean="0"/>
              <a:t>CEO appointed</a:t>
            </a:r>
            <a:endParaRPr lang="en" b="1" dirty="0"/>
          </a:p>
        </p:txBody>
      </p:sp>
      <p:sp>
        <p:nvSpPr>
          <p:cNvPr id="39" name="Shape 39"/>
          <p:cNvSpPr txBox="1"/>
          <p:nvPr/>
        </p:nvSpPr>
        <p:spPr>
          <a:xfrm>
            <a:off x="3773656" y="1467399"/>
            <a:ext cx="2062199" cy="587401"/>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2000</a:t>
            </a:r>
          </a:p>
          <a:p>
            <a:pPr>
              <a:spcBef>
                <a:spcPts val="0"/>
              </a:spcBef>
              <a:buNone/>
            </a:pPr>
            <a:r>
              <a:rPr lang="en" b="1" dirty="0"/>
              <a:t>‘Toy of the Century’</a:t>
            </a:r>
          </a:p>
        </p:txBody>
      </p:sp>
      <p:sp>
        <p:nvSpPr>
          <p:cNvPr id="40" name="Shape 40"/>
          <p:cNvSpPr txBox="1"/>
          <p:nvPr/>
        </p:nvSpPr>
        <p:spPr>
          <a:xfrm>
            <a:off x="2079088" y="1388110"/>
            <a:ext cx="1337442" cy="781624"/>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1961</a:t>
            </a:r>
          </a:p>
          <a:p>
            <a:pPr>
              <a:spcBef>
                <a:spcPts val="0"/>
              </a:spcBef>
              <a:buNone/>
            </a:pPr>
            <a:r>
              <a:rPr lang="en" b="1" dirty="0"/>
              <a:t>A worldwide expansion</a:t>
            </a:r>
          </a:p>
        </p:txBody>
      </p:sp>
      <p:sp>
        <p:nvSpPr>
          <p:cNvPr id="41" name="Shape 41"/>
          <p:cNvSpPr txBox="1"/>
          <p:nvPr/>
        </p:nvSpPr>
        <p:spPr>
          <a:xfrm>
            <a:off x="68429" y="1540557"/>
            <a:ext cx="1742999" cy="619587"/>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1425" tIns="91425" rIns="91425" bIns="91425" anchor="t" anchorCtr="0">
            <a:noAutofit/>
          </a:bodyPr>
          <a:lstStyle/>
          <a:p>
            <a:pPr rtl="0">
              <a:spcBef>
                <a:spcPts val="0"/>
              </a:spcBef>
              <a:buNone/>
            </a:pPr>
            <a:r>
              <a:rPr lang="en" b="1" dirty="0"/>
              <a:t>1932</a:t>
            </a:r>
          </a:p>
          <a:p>
            <a:pPr>
              <a:spcBef>
                <a:spcPts val="0"/>
              </a:spcBef>
              <a:buNone/>
            </a:pPr>
            <a:r>
              <a:rPr lang="en" b="1" dirty="0"/>
              <a:t>Lego story begins</a:t>
            </a:r>
          </a:p>
        </p:txBody>
      </p:sp>
      <p:sp>
        <p:nvSpPr>
          <p:cNvPr id="42" name="Shape 42"/>
          <p:cNvSpPr txBox="1"/>
          <p:nvPr/>
        </p:nvSpPr>
        <p:spPr>
          <a:xfrm>
            <a:off x="964306" y="714005"/>
            <a:ext cx="5618700" cy="511799"/>
          </a:xfrm>
          <a:prstGeom prst="rect">
            <a:avLst/>
          </a:prstGeom>
          <a:solidFill>
            <a:srgbClr val="FF0000"/>
          </a:solidFill>
          <a:ln>
            <a:noFill/>
          </a:ln>
        </p:spPr>
        <p:txBody>
          <a:bodyPr lIns="91425" tIns="91425" rIns="91425" bIns="91425" anchor="t" anchorCtr="0">
            <a:noAutofit/>
          </a:bodyPr>
          <a:lstStyle/>
          <a:p>
            <a:pPr>
              <a:spcBef>
                <a:spcPts val="0"/>
              </a:spcBef>
              <a:buNone/>
            </a:pPr>
            <a:r>
              <a:rPr lang="en" sz="1800" b="1" dirty="0" smtClean="0"/>
              <a:t>“Inspire </a:t>
            </a:r>
            <a:r>
              <a:rPr lang="en" sz="1800" b="1" dirty="0"/>
              <a:t>and develop the builders of </a:t>
            </a:r>
            <a:r>
              <a:rPr lang="en" sz="1800" b="1" dirty="0" smtClean="0"/>
              <a:t>tomorrow”</a:t>
            </a:r>
            <a:endParaRPr lang="en" sz="1800" b="1" dirty="0"/>
          </a:p>
        </p:txBody>
      </p:sp>
      <p:sp>
        <p:nvSpPr>
          <p:cNvPr id="43" name="Shape 43"/>
          <p:cNvSpPr txBox="1"/>
          <p:nvPr/>
        </p:nvSpPr>
        <p:spPr>
          <a:xfrm>
            <a:off x="833602" y="102185"/>
            <a:ext cx="5618700" cy="587400"/>
          </a:xfrm>
          <a:prstGeom prst="rect">
            <a:avLst/>
          </a:prstGeom>
          <a:noFill/>
          <a:ln>
            <a:noFill/>
          </a:ln>
        </p:spPr>
        <p:txBody>
          <a:bodyPr lIns="91425" tIns="91425" rIns="91425" bIns="91425" anchor="t" anchorCtr="0">
            <a:noAutofit/>
          </a:bodyPr>
          <a:lstStyle/>
          <a:p>
            <a:pPr>
              <a:spcBef>
                <a:spcPts val="0"/>
              </a:spcBef>
              <a:buNone/>
            </a:pPr>
            <a:r>
              <a:rPr lang="en" sz="2400" b="1" dirty="0"/>
              <a:t>History &amp; Corporate Philosophy</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Shape 185"/>
          <p:cNvSpPr txBox="1">
            <a:spLocks noGrp="1"/>
          </p:cNvSpPr>
          <p:nvPr>
            <p:ph type="body" idx="1"/>
          </p:nvPr>
        </p:nvSpPr>
        <p:spPr>
          <a:xfrm>
            <a:off x="204652" y="880498"/>
            <a:ext cx="8595360" cy="3725699"/>
          </a:xfrm>
          <a:prstGeom prst="rect">
            <a:avLst/>
          </a:prstGeom>
          <a:solidFill>
            <a:srgbClr val="FF0000"/>
          </a:solidFill>
        </p:spPr>
        <p:txBody>
          <a:bodyPr lIns="91425" tIns="91425" rIns="91425" bIns="91425" anchor="t" anchorCtr="0">
            <a:noAutofit/>
          </a:bodyPr>
          <a:lstStyle/>
          <a:p>
            <a:pPr lvl="0" rtl="0">
              <a:spcBef>
                <a:spcPts val="0"/>
              </a:spcBef>
              <a:buNone/>
            </a:pPr>
            <a:r>
              <a:rPr lang="en" sz="1600" b="1" dirty="0" smtClean="0">
                <a:latin typeface="+mn-lt"/>
                <a:ea typeface="Times New Roman"/>
                <a:cs typeface="Times New Roman"/>
                <a:sym typeface="Times New Roman"/>
              </a:rPr>
              <a:t>5. Conduct </a:t>
            </a:r>
            <a:r>
              <a:rPr lang="en" sz="1600" b="1" dirty="0">
                <a:latin typeface="+mn-lt"/>
                <a:ea typeface="Times New Roman"/>
                <a:cs typeface="Times New Roman"/>
                <a:sym typeface="Times New Roman"/>
              </a:rPr>
              <a:t>public relations as if the whole company depends on </a:t>
            </a:r>
            <a:r>
              <a:rPr lang="en" sz="1600" b="1" dirty="0" smtClean="0">
                <a:latin typeface="+mn-lt"/>
                <a:ea typeface="Times New Roman"/>
                <a:cs typeface="Times New Roman"/>
                <a:sym typeface="Times New Roman"/>
              </a:rPr>
              <a:t>it</a:t>
            </a:r>
            <a:endParaRPr lang="en" sz="1600" b="1" dirty="0">
              <a:latin typeface="+mn-lt"/>
              <a:ea typeface="Times New Roman"/>
              <a:cs typeface="Times New Roman"/>
              <a:sym typeface="Times New Roman"/>
            </a:endParaRPr>
          </a:p>
          <a:p>
            <a:pPr lvl="0" rtl="0">
              <a:spcBef>
                <a:spcPts val="0"/>
              </a:spcBef>
              <a:buNone/>
            </a:pPr>
            <a:endParaRPr sz="1600" dirty="0">
              <a:latin typeface="+mn-lt"/>
              <a:ea typeface="Times New Roman"/>
              <a:cs typeface="Times New Roman"/>
              <a:sym typeface="Times New Roman"/>
            </a:endParaRPr>
          </a:p>
          <a:p>
            <a:pPr lvl="0" rtl="0">
              <a:spcBef>
                <a:spcPts val="0"/>
              </a:spcBef>
              <a:buClr>
                <a:schemeClr val="dk1"/>
              </a:buClr>
              <a:buSzPct val="91666"/>
              <a:buFont typeface="Arial"/>
              <a:buNone/>
            </a:pPr>
            <a:r>
              <a:rPr lang="en" sz="1600" dirty="0">
                <a:latin typeface="+mn-lt"/>
                <a:ea typeface="Times New Roman"/>
                <a:cs typeface="Times New Roman"/>
                <a:sym typeface="Times New Roman"/>
              </a:rPr>
              <a:t>As mentioned in Arthur W. Page Principles, public perception of an organization is determined 90 percent by what it does and 10 percent by what it says. In other words, a company should not avoid interviews and talking to journalists and other stakeholders. With the growing demand of transparency, any company should take proactive approaches to communicating company’s mission and values. Moreover, any company should not only be ready to answer questions, it should be able to be active itself and to engage stakeholders in the dialogue. Managing such open communication is a must for every company operating in the modern world.</a:t>
            </a:r>
          </a:p>
          <a:p>
            <a:pPr lvl="0" rtl="0">
              <a:spcBef>
                <a:spcPts val="0"/>
              </a:spcBef>
              <a:buClr>
                <a:schemeClr val="dk1"/>
              </a:buClr>
              <a:buSzPct val="91666"/>
              <a:buFont typeface="Arial"/>
              <a:buNone/>
            </a:pPr>
            <a:r>
              <a:rPr lang="en" sz="1600" dirty="0">
                <a:latin typeface="+mn-lt"/>
                <a:ea typeface="Times New Roman"/>
                <a:cs typeface="Times New Roman"/>
                <a:sym typeface="Times New Roman"/>
              </a:rPr>
              <a:t>Facing Greenpeace’s attack, LEGO should have been more open in terms of communication. LEGO refused to comment many times, and it seemed that the company did not know what to say, while Greenpeace used every opportunity to state its message in mass media.</a:t>
            </a:r>
          </a:p>
          <a:p>
            <a:pPr>
              <a:spcBef>
                <a:spcPts val="0"/>
              </a:spcBef>
              <a:buNone/>
            </a:pPr>
            <a:endParaRPr dirty="0"/>
          </a:p>
        </p:txBody>
      </p:sp>
      <p:pic>
        <p:nvPicPr>
          <p:cNvPr id="186" name="Shape 186"/>
          <p:cNvPicPr preferRelativeResize="0"/>
          <p:nvPr/>
        </p:nvPicPr>
        <p:blipFill>
          <a:blip r:embed="rId3">
            <a:alphaModFix/>
          </a:blip>
          <a:stretch>
            <a:fillRect/>
          </a:stretch>
        </p:blipFill>
        <p:spPr>
          <a:xfrm>
            <a:off x="6923314" y="519423"/>
            <a:ext cx="1772195" cy="722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txBox="1">
            <a:spLocks noGrp="1"/>
          </p:cNvSpPr>
          <p:nvPr>
            <p:ph type="body" idx="1"/>
          </p:nvPr>
        </p:nvSpPr>
        <p:spPr>
          <a:xfrm>
            <a:off x="0" y="705939"/>
            <a:ext cx="8752115" cy="3291296"/>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91666"/>
              <a:buFont typeface="Arial"/>
              <a:buNone/>
            </a:pPr>
            <a:r>
              <a:rPr lang="en" sz="1800" b="1" dirty="0" smtClean="0">
                <a:latin typeface="+mn-lt"/>
                <a:ea typeface="Times New Roman"/>
                <a:cs typeface="Times New Roman"/>
                <a:sym typeface="Times New Roman"/>
              </a:rPr>
              <a:t>6. Realize </a:t>
            </a:r>
            <a:r>
              <a:rPr lang="en" sz="1800" b="1" dirty="0">
                <a:latin typeface="+mn-lt"/>
                <a:ea typeface="Times New Roman"/>
                <a:cs typeface="Times New Roman"/>
                <a:sym typeface="Times New Roman"/>
              </a:rPr>
              <a:t>a company’s true character is expressed by its </a:t>
            </a:r>
            <a:r>
              <a:rPr lang="en" sz="1800" b="1" dirty="0" smtClean="0">
                <a:latin typeface="+mn-lt"/>
                <a:ea typeface="Times New Roman"/>
                <a:cs typeface="Times New Roman"/>
                <a:sym typeface="Times New Roman"/>
              </a:rPr>
              <a:t>people</a:t>
            </a:r>
            <a:endParaRPr lang="en" sz="1800" b="1" dirty="0">
              <a:latin typeface="+mn-lt"/>
              <a:ea typeface="Times New Roman"/>
              <a:cs typeface="Times New Roman"/>
              <a:sym typeface="Times New Roman"/>
            </a:endParaRPr>
          </a:p>
          <a:p>
            <a:pPr lvl="0" rtl="0">
              <a:spcBef>
                <a:spcPts val="0"/>
              </a:spcBef>
              <a:buClr>
                <a:schemeClr val="dk1"/>
              </a:buClr>
              <a:buSzPct val="91666"/>
              <a:buFont typeface="Arial"/>
              <a:buNone/>
            </a:pPr>
            <a:r>
              <a:rPr lang="en" sz="1800" dirty="0">
                <a:latin typeface="+mn-lt"/>
                <a:ea typeface="Times New Roman"/>
                <a:cs typeface="Times New Roman"/>
                <a:sym typeface="Times New Roman"/>
              </a:rPr>
              <a:t> </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It is stated on the company's website that employees are important to LEGO. LEGO claims to be dedicated to ‘ensuring that its employees’ competencies and creativity continue to develop’, because they are fundamental in living up to and delivering on the company’s values. http://aboutus.lego.com/en-us/sustainability/our-approach</a:t>
            </a:r>
          </a:p>
          <a:p>
            <a:pPr lvl="0" rtl="0">
              <a:spcBef>
                <a:spcPts val="0"/>
              </a:spcBef>
              <a:buClr>
                <a:schemeClr val="dk1"/>
              </a:buClr>
              <a:buSzPct val="91666"/>
              <a:buFont typeface="Arial"/>
              <a:buNone/>
            </a:pPr>
            <a:r>
              <a:rPr lang="en" sz="1800" dirty="0">
                <a:latin typeface="+mn-lt"/>
                <a:ea typeface="Times New Roman"/>
                <a:cs typeface="Times New Roman"/>
                <a:sym typeface="Times New Roman"/>
              </a:rPr>
              <a:t>Although employees are encouraged to be open and discuss all issues with their immediate supervisor, they didn’t appear at all in the context of the conflict with Greenpeace. CEO was the only representative of LEGO who stated the company’s position on that </a:t>
            </a:r>
            <a:r>
              <a:rPr lang="en" sz="1800" dirty="0" smtClean="0">
                <a:latin typeface="+mn-lt"/>
                <a:ea typeface="Times New Roman"/>
                <a:cs typeface="Times New Roman"/>
                <a:sym typeface="Times New Roman"/>
              </a:rPr>
              <a:t>issue. LEGO </a:t>
            </a:r>
            <a:r>
              <a:rPr lang="en" sz="1800" dirty="0">
                <a:latin typeface="+mn-lt"/>
                <a:ea typeface="Times New Roman"/>
                <a:cs typeface="Times New Roman"/>
                <a:sym typeface="Times New Roman"/>
              </a:rPr>
              <a:t>should have more spokespeople to comment and talk to mass media representing the company.</a:t>
            </a:r>
          </a:p>
          <a:p>
            <a:pPr>
              <a:spcBef>
                <a:spcPts val="0"/>
              </a:spcBef>
              <a:buNone/>
            </a:pPr>
            <a:endParaRPr sz="1800" dirty="0">
              <a:latin typeface="+mn-lt"/>
            </a:endParaRPr>
          </a:p>
        </p:txBody>
      </p:sp>
      <p:pic>
        <p:nvPicPr>
          <p:cNvPr id="193" name="Shape 193"/>
          <p:cNvPicPr preferRelativeResize="0"/>
          <p:nvPr/>
        </p:nvPicPr>
        <p:blipFill>
          <a:blip r:embed="rId3">
            <a:alphaModFix/>
          </a:blip>
          <a:stretch>
            <a:fillRect/>
          </a:stretch>
        </p:blipFill>
        <p:spPr>
          <a:xfrm>
            <a:off x="7175863" y="87767"/>
            <a:ext cx="1898469" cy="9311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457200" y="1200151"/>
            <a:ext cx="8229600" cy="2274570"/>
          </a:xfrm>
          <a:prstGeom prst="rect">
            <a:avLst/>
          </a:prstGeom>
          <a:solidFill>
            <a:srgbClr val="FF0000"/>
          </a:solidFill>
        </p:spPr>
        <p:txBody>
          <a:bodyPr lIns="91425" tIns="91425" rIns="91425" bIns="91425" anchor="t" anchorCtr="0">
            <a:noAutofit/>
          </a:bodyPr>
          <a:lstStyle/>
          <a:p>
            <a:pPr lvl="0" rtl="0">
              <a:spcBef>
                <a:spcPts val="0"/>
              </a:spcBef>
              <a:buClr>
                <a:schemeClr val="dk1"/>
              </a:buClr>
              <a:buSzPct val="91666"/>
              <a:buFont typeface="Arial"/>
              <a:buNone/>
            </a:pPr>
            <a:r>
              <a:rPr lang="en" sz="1800" b="1" dirty="0" smtClean="0">
                <a:latin typeface="+mn-lt"/>
                <a:ea typeface="Times New Roman"/>
                <a:cs typeface="Times New Roman"/>
                <a:sym typeface="Times New Roman"/>
              </a:rPr>
              <a:t>7. Remain </a:t>
            </a:r>
            <a:r>
              <a:rPr lang="en" sz="1800" b="1" dirty="0">
                <a:latin typeface="+mn-lt"/>
                <a:ea typeface="Times New Roman"/>
                <a:cs typeface="Times New Roman"/>
                <a:sym typeface="Times New Roman"/>
              </a:rPr>
              <a:t>calm, patient and </a:t>
            </a:r>
            <a:r>
              <a:rPr lang="en" sz="1800" b="1" dirty="0" smtClean="0">
                <a:latin typeface="+mn-lt"/>
                <a:ea typeface="Times New Roman"/>
                <a:cs typeface="Times New Roman"/>
                <a:sym typeface="Times New Roman"/>
              </a:rPr>
              <a:t>good-humored</a:t>
            </a:r>
          </a:p>
          <a:p>
            <a:pPr lvl="0" rtl="0">
              <a:spcBef>
                <a:spcPts val="0"/>
              </a:spcBef>
              <a:buClr>
                <a:schemeClr val="dk1"/>
              </a:buClr>
              <a:buSzPct val="91666"/>
              <a:buFont typeface="Arial"/>
              <a:buNone/>
            </a:pPr>
            <a:endParaRPr lang="en" sz="1800" dirty="0">
              <a:latin typeface="+mn-lt"/>
              <a:ea typeface="Times New Roman"/>
              <a:cs typeface="Times New Roman"/>
              <a:sym typeface="Times New Roman"/>
            </a:endParaRPr>
          </a:p>
          <a:p>
            <a:pPr lvl="0" rtl="0">
              <a:spcBef>
                <a:spcPts val="0"/>
              </a:spcBef>
              <a:buClr>
                <a:schemeClr val="dk1"/>
              </a:buClr>
              <a:buSzPct val="91666"/>
              <a:buFont typeface="Arial"/>
              <a:buNone/>
            </a:pPr>
            <a:r>
              <a:rPr lang="en" sz="1800" dirty="0">
                <a:latin typeface="+mn-lt"/>
                <a:ea typeface="Times New Roman"/>
                <a:cs typeface="Times New Roman"/>
                <a:sym typeface="Times New Roman"/>
              </a:rPr>
              <a:t>Instead of attacking Greenpeace back (this reaction would be reasonable for a company feeling innocent), LEGO remained calm and patient. The toy company explained in its statements clearly that although LEGO would stop its partnership with Shell, LEGO could do nothing about Shell’s plan to drill in Arctic and that Greenpeace should have targeted Shell directly.</a:t>
            </a:r>
          </a:p>
          <a:p>
            <a:pPr>
              <a:spcBef>
                <a:spcPts val="0"/>
              </a:spcBef>
              <a:buNone/>
            </a:pPr>
            <a:endParaRPr sz="1800" dirty="0">
              <a:latin typeface="+mn-lt"/>
            </a:endParaRPr>
          </a:p>
        </p:txBody>
      </p:sp>
      <p:pic>
        <p:nvPicPr>
          <p:cNvPr id="200" name="Shape 200"/>
          <p:cNvPicPr preferRelativeResize="0"/>
          <p:nvPr/>
        </p:nvPicPr>
        <p:blipFill>
          <a:blip r:embed="rId3">
            <a:alphaModFix/>
          </a:blip>
          <a:stretch>
            <a:fillRect/>
          </a:stretch>
        </p:blipFill>
        <p:spPr>
          <a:xfrm>
            <a:off x="6385588" y="790575"/>
            <a:ext cx="2028825" cy="819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Shape 48"/>
          <p:cNvPicPr preferRelativeResize="0"/>
          <p:nvPr/>
        </p:nvPicPr>
        <p:blipFill>
          <a:blip r:embed="rId3">
            <a:alphaModFix/>
          </a:blip>
          <a:stretch>
            <a:fillRect/>
          </a:stretch>
        </p:blipFill>
        <p:spPr>
          <a:xfrm>
            <a:off x="3876850" y="1563950"/>
            <a:ext cx="2807099" cy="3429600"/>
          </a:xfrm>
          <a:prstGeom prst="rect">
            <a:avLst/>
          </a:prstGeom>
          <a:noFill/>
          <a:ln>
            <a:noFill/>
          </a:ln>
        </p:spPr>
      </p:pic>
      <p:sp>
        <p:nvSpPr>
          <p:cNvPr id="49" name="Shape 49"/>
          <p:cNvSpPr txBox="1">
            <a:spLocks noGrp="1"/>
          </p:cNvSpPr>
          <p:nvPr>
            <p:ph type="body" idx="1"/>
          </p:nvPr>
        </p:nvSpPr>
        <p:spPr>
          <a:xfrm>
            <a:off x="201600" y="1308350"/>
            <a:ext cx="3401400" cy="2474400"/>
          </a:xfrm>
          <a:prstGeom prst="rect">
            <a:avLst/>
          </a:prstGeom>
          <a:solidFill>
            <a:srgbClr val="FF0000"/>
          </a:solidFill>
        </p:spPr>
        <p:txBody>
          <a:bodyPr lIns="91425" tIns="91425" rIns="91425" bIns="91425" anchor="t" anchorCtr="0">
            <a:noAutofit/>
          </a:bodyPr>
          <a:lstStyle/>
          <a:p>
            <a:pPr marL="457200" lvl="0" indent="-342900" rtl="0">
              <a:lnSpc>
                <a:spcPct val="100000"/>
              </a:lnSpc>
              <a:spcBef>
                <a:spcPts val="0"/>
              </a:spcBef>
              <a:spcAft>
                <a:spcPts val="1000"/>
              </a:spcAft>
              <a:buClr>
                <a:schemeClr val="dk1"/>
              </a:buClr>
              <a:buSzPct val="100000"/>
              <a:buFont typeface="Arial"/>
              <a:buChar char="✦"/>
            </a:pPr>
            <a:r>
              <a:rPr lang="en" sz="1800" dirty="0"/>
              <a:t>Pioneer Safety  </a:t>
            </a:r>
          </a:p>
          <a:p>
            <a:pPr marL="457200" lvl="0" indent="-342900" rtl="0">
              <a:lnSpc>
                <a:spcPct val="100000"/>
              </a:lnSpc>
              <a:spcBef>
                <a:spcPts val="0"/>
              </a:spcBef>
              <a:spcAft>
                <a:spcPts val="1000"/>
              </a:spcAft>
              <a:buClr>
                <a:schemeClr val="dk1"/>
              </a:buClr>
              <a:buSzPct val="100000"/>
              <a:buFont typeface="Arial"/>
              <a:buChar char="✦"/>
            </a:pPr>
            <a:r>
              <a:rPr lang="en" sz="1800" dirty="0"/>
              <a:t>Care for nature</a:t>
            </a:r>
          </a:p>
          <a:p>
            <a:pPr marL="457200" lvl="0" indent="-342900" rtl="0">
              <a:lnSpc>
                <a:spcPct val="100000"/>
              </a:lnSpc>
              <a:spcBef>
                <a:spcPts val="0"/>
              </a:spcBef>
              <a:spcAft>
                <a:spcPts val="1000"/>
              </a:spcAft>
              <a:buClr>
                <a:schemeClr val="dk1"/>
              </a:buClr>
              <a:buSzPct val="100000"/>
              <a:buFont typeface="Arial"/>
              <a:buChar char="✦"/>
            </a:pPr>
            <a:r>
              <a:rPr lang="en" sz="1800" dirty="0"/>
              <a:t>Support children’s right to grow</a:t>
            </a:r>
          </a:p>
          <a:p>
            <a:pPr marL="457200" lvl="0" indent="-342900" rtl="0">
              <a:lnSpc>
                <a:spcPct val="100000"/>
              </a:lnSpc>
              <a:spcBef>
                <a:spcPts val="0"/>
              </a:spcBef>
              <a:spcAft>
                <a:spcPts val="1000"/>
              </a:spcAft>
              <a:buClr>
                <a:schemeClr val="dk1"/>
              </a:buClr>
              <a:buSzPct val="100000"/>
              <a:buFont typeface="Arial"/>
              <a:buChar char="✦"/>
            </a:pPr>
            <a:r>
              <a:rPr lang="en" sz="1800" dirty="0"/>
              <a:t>Encourage respectful stakeholder dialogue</a:t>
            </a:r>
            <a:r>
              <a:rPr lang="en" sz="1800" i="1" dirty="0"/>
              <a:t> </a:t>
            </a:r>
          </a:p>
          <a:p>
            <a:pPr lvl="0" rtl="0">
              <a:spcBef>
                <a:spcPts val="0"/>
              </a:spcBef>
              <a:buNone/>
            </a:pPr>
            <a:endParaRPr sz="2200" i="1" dirty="0"/>
          </a:p>
        </p:txBody>
      </p:sp>
      <p:pic>
        <p:nvPicPr>
          <p:cNvPr id="50" name="Shape 50"/>
          <p:cNvPicPr preferRelativeResize="0"/>
          <p:nvPr/>
        </p:nvPicPr>
        <p:blipFill>
          <a:blip r:embed="rId4">
            <a:alphaModFix/>
          </a:blip>
          <a:stretch>
            <a:fillRect/>
          </a:stretch>
        </p:blipFill>
        <p:spPr>
          <a:xfrm>
            <a:off x="7827775" y="3906175"/>
            <a:ext cx="1146001" cy="1164398"/>
          </a:xfrm>
          <a:prstGeom prst="rect">
            <a:avLst/>
          </a:prstGeom>
          <a:noFill/>
          <a:ln>
            <a:noFill/>
          </a:ln>
        </p:spPr>
      </p:pic>
      <p:pic>
        <p:nvPicPr>
          <p:cNvPr id="51" name="Shape 51"/>
          <p:cNvPicPr preferRelativeResize="0"/>
          <p:nvPr/>
        </p:nvPicPr>
        <p:blipFill>
          <a:blip r:embed="rId5">
            <a:alphaModFix/>
          </a:blip>
          <a:stretch>
            <a:fillRect/>
          </a:stretch>
        </p:blipFill>
        <p:spPr>
          <a:xfrm>
            <a:off x="5795675" y="857950"/>
            <a:ext cx="3237999" cy="2385625"/>
          </a:xfrm>
          <a:prstGeom prst="rect">
            <a:avLst/>
          </a:prstGeom>
          <a:noFill/>
          <a:ln>
            <a:noFill/>
          </a:ln>
        </p:spPr>
      </p:pic>
      <p:sp>
        <p:nvSpPr>
          <p:cNvPr id="52" name="Shape 52"/>
          <p:cNvSpPr txBox="1">
            <a:spLocks noGrp="1"/>
          </p:cNvSpPr>
          <p:nvPr>
            <p:ph type="title"/>
          </p:nvPr>
        </p:nvSpPr>
        <p:spPr>
          <a:xfrm>
            <a:off x="73225" y="94700"/>
            <a:ext cx="6482399" cy="857400"/>
          </a:xfrm>
          <a:prstGeom prst="rect">
            <a:avLst/>
          </a:prstGeom>
        </p:spPr>
        <p:txBody>
          <a:bodyPr lIns="91425" tIns="91425" rIns="91425" bIns="91425" anchor="b" anchorCtr="0">
            <a:noAutofit/>
          </a:bodyPr>
          <a:lstStyle/>
          <a:p>
            <a:pPr>
              <a:spcBef>
                <a:spcPts val="0"/>
              </a:spcBef>
              <a:buNone/>
            </a:pPr>
            <a:r>
              <a:rPr lang="en" dirty="0"/>
              <a:t>LEGO &amp; </a:t>
            </a:r>
            <a:r>
              <a:rPr lang="en" dirty="0" smtClean="0"/>
              <a:t>Responsibility  </a:t>
            </a:r>
            <a:endParaRPr lang="en"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98269" y="108432"/>
            <a:ext cx="7322100" cy="857400"/>
          </a:xfrm>
          <a:prstGeom prst="rect">
            <a:avLst/>
          </a:prstGeom>
        </p:spPr>
        <p:txBody>
          <a:bodyPr lIns="91425" tIns="91425" rIns="91425" bIns="91425" anchor="b" anchorCtr="0">
            <a:noAutofit/>
          </a:bodyPr>
          <a:lstStyle/>
          <a:p>
            <a:pPr>
              <a:spcBef>
                <a:spcPts val="0"/>
              </a:spcBef>
              <a:buNone/>
            </a:pPr>
            <a:r>
              <a:rPr lang="en" dirty="0"/>
              <a:t>LEGO’s Previous Challenges</a:t>
            </a:r>
          </a:p>
        </p:txBody>
      </p:sp>
      <p:sp>
        <p:nvSpPr>
          <p:cNvPr id="58" name="Shape 58"/>
          <p:cNvSpPr txBox="1">
            <a:spLocks noGrp="1"/>
          </p:cNvSpPr>
          <p:nvPr>
            <p:ph type="body" idx="1"/>
          </p:nvPr>
        </p:nvSpPr>
        <p:spPr>
          <a:xfrm>
            <a:off x="199505" y="1055716"/>
            <a:ext cx="8869102" cy="3965171"/>
          </a:xfrm>
          <a:prstGeom prst="rect">
            <a:avLst/>
          </a:prstGeom>
          <a:solidFill>
            <a:srgbClr val="FF0000"/>
          </a:solidFill>
        </p:spPr>
        <p:txBody>
          <a:bodyPr lIns="91425" tIns="91425" rIns="91425" bIns="91425" anchor="t" anchorCtr="0">
            <a:noAutofit/>
          </a:bodyPr>
          <a:lstStyle/>
          <a:p>
            <a:pPr rtl="0">
              <a:spcBef>
                <a:spcPts val="0"/>
              </a:spcBef>
              <a:buNone/>
            </a:pPr>
            <a:r>
              <a:rPr lang="en" sz="1800" dirty="0"/>
              <a:t>✦ 2011: Greenpeace targeted LEGO’s supplier Asian Pulp &amp; Paper (APP) for deforestation in Indonesia.</a:t>
            </a:r>
          </a:p>
          <a:p>
            <a:pPr rtl="0">
              <a:spcBef>
                <a:spcPts val="0"/>
              </a:spcBef>
              <a:buNone/>
            </a:pPr>
            <a:r>
              <a:rPr lang="en" sz="1800" dirty="0"/>
              <a:t>	LEGO, Disney, Mattel were criticized for their affiliation</a:t>
            </a:r>
            <a:r>
              <a:rPr lang="en" dirty="0"/>
              <a:t> </a:t>
            </a:r>
          </a:p>
          <a:p>
            <a:pPr rtl="0">
              <a:spcBef>
                <a:spcPts val="0"/>
              </a:spcBef>
              <a:buNone/>
            </a:pPr>
            <a:r>
              <a:rPr lang="en" sz="1800" dirty="0"/>
              <a:t>	LEGO cancelled its contract with APP</a:t>
            </a:r>
          </a:p>
          <a:p>
            <a:pPr rtl="0">
              <a:spcBef>
                <a:spcPts val="0"/>
              </a:spcBef>
              <a:buNone/>
            </a:pPr>
            <a:endParaRPr sz="1800" dirty="0"/>
          </a:p>
          <a:p>
            <a:r>
              <a:rPr lang="en" sz="1800" dirty="0"/>
              <a:t>✦ 2011: LEGO FRIENDS was criticized for </a:t>
            </a:r>
            <a:r>
              <a:rPr lang="en" sz="1800" dirty="0" smtClean="0"/>
              <a:t>reinforcing gender stereotypes in </a:t>
            </a:r>
            <a:r>
              <a:rPr lang="en" sz="1800" dirty="0"/>
              <a:t>its marketing srategy. </a:t>
            </a:r>
          </a:p>
          <a:p>
            <a:r>
              <a:rPr lang="en" sz="1800" dirty="0" smtClean="0"/>
              <a:t> 	A 7-year girl sent a lettr to LEGO;</a:t>
            </a:r>
          </a:p>
          <a:p>
            <a:r>
              <a:rPr lang="en" sz="1800" dirty="0" smtClean="0"/>
              <a:t>	Activists started petition on Change.org;</a:t>
            </a:r>
            <a:endParaRPr lang="en" sz="1800" dirty="0"/>
          </a:p>
          <a:p>
            <a:r>
              <a:rPr lang="en" sz="1800" dirty="0" smtClean="0"/>
              <a:t>	2014</a:t>
            </a:r>
            <a:r>
              <a:rPr lang="en" sz="1800" dirty="0"/>
              <a:t>: </a:t>
            </a:r>
            <a:r>
              <a:rPr lang="en" sz="1800" dirty="0" smtClean="0"/>
              <a:t>In response, LEGO announced </a:t>
            </a:r>
            <a:r>
              <a:rPr lang="en" sz="1800" dirty="0"/>
              <a:t>the launch of the ‘Research </a:t>
            </a:r>
            <a:r>
              <a:rPr lang="en" sz="1800" dirty="0" smtClean="0"/>
              <a:t>	Institute</a:t>
            </a:r>
            <a:r>
              <a:rPr lang="en" sz="1800" dirty="0"/>
              <a:t>’ set, which contains minifigures of female </a:t>
            </a:r>
            <a:r>
              <a:rPr lang="en" sz="1800" dirty="0" smtClean="0"/>
              <a:t>scientists.</a:t>
            </a:r>
            <a:endParaRPr lang="en" sz="1800" dirty="0"/>
          </a:p>
        </p:txBody>
      </p:sp>
      <p:pic>
        <p:nvPicPr>
          <p:cNvPr id="59" name="Shape 59"/>
          <p:cNvPicPr preferRelativeResize="0"/>
          <p:nvPr/>
        </p:nvPicPr>
        <p:blipFill>
          <a:blip r:embed="rId3">
            <a:alphaModFix/>
          </a:blip>
          <a:stretch>
            <a:fillRect/>
          </a:stretch>
        </p:blipFill>
        <p:spPr>
          <a:xfrm>
            <a:off x="7938655" y="3865419"/>
            <a:ext cx="1129952" cy="115546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12050" y="139278"/>
            <a:ext cx="8229600" cy="857400"/>
          </a:xfrm>
          <a:prstGeom prst="rect">
            <a:avLst/>
          </a:prstGeom>
        </p:spPr>
        <p:txBody>
          <a:bodyPr lIns="91425" tIns="91425" rIns="91425" bIns="91425" anchor="b" anchorCtr="0">
            <a:noAutofit/>
          </a:bodyPr>
          <a:lstStyle/>
          <a:p>
            <a:pPr>
              <a:spcBef>
                <a:spcPts val="0"/>
              </a:spcBef>
              <a:buNone/>
            </a:pPr>
            <a:r>
              <a:rPr lang="en"/>
              <a:t>Diversification Failure </a:t>
            </a:r>
          </a:p>
        </p:txBody>
      </p:sp>
      <p:pic>
        <p:nvPicPr>
          <p:cNvPr id="65" name="Shape 65"/>
          <p:cNvPicPr preferRelativeResize="0"/>
          <p:nvPr/>
        </p:nvPicPr>
        <p:blipFill>
          <a:blip r:embed="rId3">
            <a:alphaModFix/>
          </a:blip>
          <a:stretch>
            <a:fillRect/>
          </a:stretch>
        </p:blipFill>
        <p:spPr>
          <a:xfrm>
            <a:off x="7931725" y="3902300"/>
            <a:ext cx="1146001" cy="1164398"/>
          </a:xfrm>
          <a:prstGeom prst="rect">
            <a:avLst/>
          </a:prstGeom>
          <a:noFill/>
          <a:ln>
            <a:noFill/>
          </a:ln>
        </p:spPr>
      </p:pic>
      <p:sp>
        <p:nvSpPr>
          <p:cNvPr id="66" name="Shape 66"/>
          <p:cNvSpPr txBox="1"/>
          <p:nvPr/>
        </p:nvSpPr>
        <p:spPr>
          <a:xfrm>
            <a:off x="2922600" y="1410200"/>
            <a:ext cx="3072599" cy="1117199"/>
          </a:xfrm>
          <a:prstGeom prst="rect">
            <a:avLst/>
          </a:prstGeom>
          <a:noFill/>
          <a:ln>
            <a:noFill/>
          </a:ln>
        </p:spPr>
        <p:txBody>
          <a:bodyPr lIns="91425" tIns="91425" rIns="91425" bIns="91425" anchor="t" anchorCtr="0">
            <a:noAutofit/>
          </a:bodyPr>
          <a:lstStyle/>
          <a:p>
            <a:pPr>
              <a:spcBef>
                <a:spcPts val="0"/>
              </a:spcBef>
              <a:buNone/>
            </a:pPr>
            <a:endParaRPr/>
          </a:p>
        </p:txBody>
      </p:sp>
      <p:sp>
        <p:nvSpPr>
          <p:cNvPr id="67" name="Shape 67"/>
          <p:cNvSpPr txBox="1"/>
          <p:nvPr/>
        </p:nvSpPr>
        <p:spPr>
          <a:xfrm>
            <a:off x="2405475" y="996675"/>
            <a:ext cx="3072599" cy="3596399"/>
          </a:xfrm>
          <a:prstGeom prst="rect">
            <a:avLst/>
          </a:prstGeom>
          <a:solidFill>
            <a:srgbClr val="FF0000"/>
          </a:solidFill>
          <a:ln>
            <a:noFill/>
          </a:ln>
        </p:spPr>
        <p:txBody>
          <a:bodyPr lIns="91425" tIns="91425" rIns="91425" bIns="91425" anchor="t" anchorCtr="0">
            <a:noAutofit/>
          </a:bodyPr>
          <a:lstStyle/>
          <a:p>
            <a:pPr rtl="0">
              <a:spcBef>
                <a:spcPts val="1000"/>
              </a:spcBef>
              <a:buNone/>
            </a:pPr>
            <a:r>
              <a:rPr lang="en" sz="1800" dirty="0" smtClean="0"/>
              <a:t>✦ The </a:t>
            </a:r>
            <a:r>
              <a:rPr lang="en" sz="1800" dirty="0"/>
              <a:t>Lego Group </a:t>
            </a:r>
            <a:r>
              <a:rPr lang="en" sz="1800" dirty="0" smtClean="0"/>
              <a:t>lost </a:t>
            </a:r>
            <a:r>
              <a:rPr lang="en" sz="1800" dirty="0"/>
              <a:t>money four out of the seven years from 1998 through 2004.</a:t>
            </a:r>
          </a:p>
          <a:p>
            <a:pPr rtl="0">
              <a:spcBef>
                <a:spcPts val="1000"/>
              </a:spcBef>
              <a:buNone/>
            </a:pPr>
            <a:r>
              <a:rPr lang="en" sz="1800" dirty="0" smtClean="0">
                <a:solidFill>
                  <a:schemeClr val="dk1"/>
                </a:solidFill>
              </a:rPr>
              <a:t>✦ </a:t>
            </a:r>
            <a:r>
              <a:rPr lang="en" sz="1800" dirty="0" smtClean="0"/>
              <a:t>Sales </a:t>
            </a:r>
            <a:r>
              <a:rPr lang="en" sz="1800" dirty="0"/>
              <a:t>dropped 30 percent in 2003 and 10 percent more in 2004.</a:t>
            </a:r>
          </a:p>
          <a:p>
            <a:pPr>
              <a:spcBef>
                <a:spcPts val="1000"/>
              </a:spcBef>
              <a:buNone/>
            </a:pPr>
            <a:r>
              <a:rPr lang="en" sz="1800" dirty="0" smtClean="0">
                <a:solidFill>
                  <a:schemeClr val="dk1"/>
                </a:solidFill>
              </a:rPr>
              <a:t>✦ Lego </a:t>
            </a:r>
            <a:r>
              <a:rPr lang="en" sz="1800" dirty="0">
                <a:solidFill>
                  <a:schemeClr val="dk1"/>
                </a:solidFill>
              </a:rPr>
              <a:t>Group executives estimated that the company was losing $337,000 in value every day.</a:t>
            </a:r>
          </a:p>
        </p:txBody>
      </p:sp>
      <p:pic>
        <p:nvPicPr>
          <p:cNvPr id="68" name="Shape 68"/>
          <p:cNvPicPr preferRelativeResize="0"/>
          <p:nvPr/>
        </p:nvPicPr>
        <p:blipFill>
          <a:blip r:embed="rId4">
            <a:alphaModFix/>
          </a:blip>
          <a:stretch>
            <a:fillRect/>
          </a:stretch>
        </p:blipFill>
        <p:spPr>
          <a:xfrm>
            <a:off x="5575275" y="2789525"/>
            <a:ext cx="2228076" cy="1540700"/>
          </a:xfrm>
          <a:prstGeom prst="rect">
            <a:avLst/>
          </a:prstGeom>
          <a:noFill/>
          <a:ln>
            <a:noFill/>
          </a:ln>
        </p:spPr>
      </p:pic>
      <p:pic>
        <p:nvPicPr>
          <p:cNvPr id="69" name="Shape 69"/>
          <p:cNvPicPr preferRelativeResize="0"/>
          <p:nvPr/>
        </p:nvPicPr>
        <p:blipFill>
          <a:blip r:embed="rId5">
            <a:alphaModFix/>
          </a:blip>
          <a:stretch>
            <a:fillRect/>
          </a:stretch>
        </p:blipFill>
        <p:spPr>
          <a:xfrm>
            <a:off x="80200" y="1279100"/>
            <a:ext cx="2228074" cy="2920025"/>
          </a:xfrm>
          <a:prstGeom prst="rect">
            <a:avLst/>
          </a:prstGeom>
          <a:noFill/>
          <a:ln>
            <a:noFill/>
          </a:ln>
        </p:spPr>
      </p:pic>
      <p:pic>
        <p:nvPicPr>
          <p:cNvPr id="70" name="Shape 70"/>
          <p:cNvPicPr preferRelativeResize="0"/>
          <p:nvPr/>
        </p:nvPicPr>
        <p:blipFill>
          <a:blip r:embed="rId6">
            <a:alphaModFix/>
          </a:blip>
          <a:stretch>
            <a:fillRect/>
          </a:stretch>
        </p:blipFill>
        <p:spPr>
          <a:xfrm>
            <a:off x="6076350" y="282450"/>
            <a:ext cx="2494599" cy="2313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361700" y="-7"/>
            <a:ext cx="7772400" cy="1159799"/>
          </a:xfrm>
          <a:prstGeom prst="rect">
            <a:avLst/>
          </a:prstGeom>
        </p:spPr>
        <p:txBody>
          <a:bodyPr lIns="91425" tIns="91425" rIns="91425" bIns="91425" anchor="b" anchorCtr="0">
            <a:noAutofit/>
          </a:bodyPr>
          <a:lstStyle/>
          <a:p>
            <a:pPr algn="l">
              <a:spcBef>
                <a:spcPts val="0"/>
              </a:spcBef>
              <a:buNone/>
            </a:pPr>
            <a:r>
              <a:rPr lang="en" sz="3600"/>
              <a:t>Successful Turnaround</a:t>
            </a:r>
            <a:r>
              <a:rPr lang="en"/>
              <a:t>  </a:t>
            </a:r>
          </a:p>
        </p:txBody>
      </p:sp>
      <p:sp>
        <p:nvSpPr>
          <p:cNvPr id="76" name="Shape 76"/>
          <p:cNvSpPr txBox="1">
            <a:spLocks noGrp="1"/>
          </p:cNvSpPr>
          <p:nvPr>
            <p:ph type="subTitle" idx="1"/>
          </p:nvPr>
        </p:nvSpPr>
        <p:spPr>
          <a:xfrm>
            <a:off x="466250" y="1250650"/>
            <a:ext cx="4796999" cy="3259500"/>
          </a:xfrm>
          <a:prstGeom prst="rect">
            <a:avLst/>
          </a:prstGeom>
          <a:solidFill>
            <a:srgbClr val="FF0000"/>
          </a:solidFill>
        </p:spPr>
        <p:txBody>
          <a:bodyPr lIns="91425" tIns="91425" rIns="91425" bIns="91425" anchor="t" anchorCtr="0">
            <a:noAutofit/>
          </a:bodyPr>
          <a:lstStyle/>
          <a:p>
            <a:pPr marL="0" indent="0" algn="l" rtl="0">
              <a:lnSpc>
                <a:spcPct val="115000"/>
              </a:lnSpc>
              <a:spcBef>
                <a:spcPts val="1000"/>
              </a:spcBef>
              <a:buNone/>
            </a:pPr>
            <a:r>
              <a:rPr lang="en" sz="1800" dirty="0">
                <a:solidFill>
                  <a:srgbClr val="000000"/>
                </a:solidFill>
              </a:rPr>
              <a:t>    2004: 7-year Turnaround Plan Begins</a:t>
            </a:r>
          </a:p>
          <a:p>
            <a:pPr lvl="0" indent="457200" algn="l" rtl="0">
              <a:lnSpc>
                <a:spcPct val="115000"/>
              </a:lnSpc>
              <a:spcBef>
                <a:spcPts val="1000"/>
              </a:spcBef>
              <a:buNone/>
            </a:pPr>
            <a:r>
              <a:rPr lang="en" sz="1800" dirty="0" smtClean="0">
                <a:solidFill>
                  <a:schemeClr val="dk1"/>
                </a:solidFill>
              </a:rPr>
              <a:t>✦ </a:t>
            </a:r>
            <a:r>
              <a:rPr lang="en" sz="1800" dirty="0" smtClean="0">
                <a:solidFill>
                  <a:srgbClr val="000000"/>
                </a:solidFill>
              </a:rPr>
              <a:t>Going </a:t>
            </a:r>
            <a:r>
              <a:rPr lang="en" sz="1800" dirty="0">
                <a:solidFill>
                  <a:srgbClr val="000000"/>
                </a:solidFill>
              </a:rPr>
              <a:t>back to the core of business</a:t>
            </a:r>
          </a:p>
          <a:p>
            <a:pPr lvl="0" indent="457200" algn="l" rtl="0">
              <a:lnSpc>
                <a:spcPct val="115000"/>
              </a:lnSpc>
              <a:spcBef>
                <a:spcPts val="1000"/>
              </a:spcBef>
              <a:buNone/>
            </a:pPr>
            <a:r>
              <a:rPr lang="en" sz="1800" dirty="0" smtClean="0">
                <a:solidFill>
                  <a:schemeClr val="dk1"/>
                </a:solidFill>
              </a:rPr>
              <a:t>✦ </a:t>
            </a:r>
            <a:r>
              <a:rPr lang="en" sz="1800" dirty="0" smtClean="0">
                <a:solidFill>
                  <a:srgbClr val="000000"/>
                </a:solidFill>
              </a:rPr>
              <a:t>Renewing </a:t>
            </a:r>
            <a:r>
              <a:rPr lang="en" sz="1800" dirty="0">
                <a:solidFill>
                  <a:srgbClr val="000000"/>
                </a:solidFill>
              </a:rPr>
              <a:t>Organizational Values</a:t>
            </a:r>
          </a:p>
          <a:p>
            <a:pPr marL="0" lvl="0" indent="457200" algn="l" rtl="0">
              <a:lnSpc>
                <a:spcPct val="115000"/>
              </a:lnSpc>
              <a:spcBef>
                <a:spcPts val="1000"/>
              </a:spcBef>
              <a:buNone/>
            </a:pPr>
            <a:r>
              <a:rPr lang="en" sz="1800" dirty="0" smtClean="0">
                <a:solidFill>
                  <a:schemeClr val="dk1"/>
                </a:solidFill>
              </a:rPr>
              <a:t>✦ </a:t>
            </a:r>
            <a:r>
              <a:rPr lang="en" sz="1800" dirty="0" smtClean="0">
                <a:solidFill>
                  <a:srgbClr val="000000"/>
                </a:solidFill>
              </a:rPr>
              <a:t>Staying </a:t>
            </a:r>
            <a:r>
              <a:rPr lang="en" sz="1800" dirty="0">
                <a:solidFill>
                  <a:srgbClr val="000000"/>
                </a:solidFill>
              </a:rPr>
              <a:t>Relevant</a:t>
            </a:r>
          </a:p>
          <a:p>
            <a:pPr marL="457200" lvl="0" indent="457200" algn="l" rtl="0">
              <a:lnSpc>
                <a:spcPct val="115000"/>
              </a:lnSpc>
              <a:spcBef>
                <a:spcPts val="1000"/>
              </a:spcBef>
              <a:buNone/>
            </a:pPr>
            <a:r>
              <a:rPr lang="en" sz="1800" dirty="0">
                <a:solidFill>
                  <a:srgbClr val="000000"/>
                </a:solidFill>
              </a:rPr>
              <a:t>•Customer insights</a:t>
            </a:r>
          </a:p>
          <a:p>
            <a:pPr marL="457200" lvl="0" indent="457200" algn="l" rtl="0">
              <a:lnSpc>
                <a:spcPct val="115000"/>
              </a:lnSpc>
              <a:spcBef>
                <a:spcPts val="1000"/>
              </a:spcBef>
              <a:buNone/>
            </a:pPr>
            <a:r>
              <a:rPr lang="en" sz="1800" dirty="0">
                <a:solidFill>
                  <a:srgbClr val="000000"/>
                </a:solidFill>
              </a:rPr>
              <a:t>•Digital Age</a:t>
            </a:r>
          </a:p>
          <a:p>
            <a:pPr marL="457200" lvl="0" indent="457200" algn="l" rtl="0">
              <a:lnSpc>
                <a:spcPct val="115000"/>
              </a:lnSpc>
              <a:spcBef>
                <a:spcPts val="1000"/>
              </a:spcBef>
              <a:buNone/>
            </a:pPr>
            <a:r>
              <a:rPr lang="en" sz="1800" dirty="0">
                <a:solidFill>
                  <a:srgbClr val="000000"/>
                </a:solidFill>
              </a:rPr>
              <a:t>•Movie</a:t>
            </a:r>
          </a:p>
          <a:p>
            <a:pPr marL="457200" lvl="0" indent="0" algn="l" rtl="0">
              <a:lnSpc>
                <a:spcPct val="115000"/>
              </a:lnSpc>
              <a:spcBef>
                <a:spcPts val="1000"/>
              </a:spcBef>
              <a:buNone/>
            </a:pPr>
            <a:endParaRPr dirty="0">
              <a:latin typeface="Calibri"/>
              <a:ea typeface="Calibri"/>
              <a:cs typeface="Calibri"/>
              <a:sym typeface="Calibri"/>
            </a:endParaRPr>
          </a:p>
          <a:p>
            <a:pPr marL="457200" lvl="0" indent="0" algn="l" rtl="0">
              <a:lnSpc>
                <a:spcPct val="115000"/>
              </a:lnSpc>
              <a:spcBef>
                <a:spcPts val="0"/>
              </a:spcBef>
              <a:buNone/>
            </a:pPr>
            <a:endParaRPr dirty="0">
              <a:latin typeface="Calibri"/>
              <a:ea typeface="Calibri"/>
              <a:cs typeface="Calibri"/>
              <a:sym typeface="Calibri"/>
            </a:endParaRPr>
          </a:p>
          <a:p>
            <a:pPr marL="457200" lvl="0" indent="0" algn="l" rtl="0">
              <a:lnSpc>
                <a:spcPct val="115000"/>
              </a:lnSpc>
              <a:spcBef>
                <a:spcPts val="0"/>
              </a:spcBef>
              <a:buNone/>
            </a:pPr>
            <a:endParaRPr dirty="0">
              <a:latin typeface="Calibri"/>
              <a:ea typeface="Calibri"/>
              <a:cs typeface="Calibri"/>
              <a:sym typeface="Calibri"/>
            </a:endParaRPr>
          </a:p>
          <a:p>
            <a:pPr marL="457200" lvl="0" indent="0" algn="l" rtl="0">
              <a:lnSpc>
                <a:spcPct val="115000"/>
              </a:lnSpc>
              <a:spcBef>
                <a:spcPts val="0"/>
              </a:spcBef>
              <a:buNone/>
            </a:pPr>
            <a:endParaRPr dirty="0">
              <a:latin typeface="Calibri"/>
              <a:ea typeface="Calibri"/>
              <a:cs typeface="Calibri"/>
              <a:sym typeface="Calibri"/>
            </a:endParaRPr>
          </a:p>
          <a:p>
            <a:pPr lvl="0" algn="l" rtl="0">
              <a:lnSpc>
                <a:spcPct val="115000"/>
              </a:lnSpc>
              <a:spcBef>
                <a:spcPts val="800"/>
              </a:spcBef>
              <a:buNone/>
            </a:pPr>
            <a:endParaRPr sz="3200" dirty="0">
              <a:latin typeface="Calibri"/>
              <a:ea typeface="Calibri"/>
              <a:cs typeface="Calibri"/>
              <a:sym typeface="Calibri"/>
            </a:endParaRPr>
          </a:p>
          <a:p>
            <a:pPr lvl="0" algn="l" rtl="0">
              <a:lnSpc>
                <a:spcPct val="115000"/>
              </a:lnSpc>
              <a:spcBef>
                <a:spcPts val="800"/>
              </a:spcBef>
              <a:buClr>
                <a:schemeClr val="dk1"/>
              </a:buClr>
              <a:buFont typeface="Arial"/>
              <a:buNone/>
            </a:pPr>
            <a:endParaRPr sz="3200" dirty="0">
              <a:latin typeface="Calibri"/>
              <a:ea typeface="Calibri"/>
              <a:cs typeface="Calibri"/>
              <a:sym typeface="Calibri"/>
            </a:endParaRPr>
          </a:p>
          <a:p>
            <a:pPr>
              <a:spcBef>
                <a:spcPts val="0"/>
              </a:spcBef>
              <a:buNone/>
            </a:pPr>
            <a:endParaRPr dirty="0"/>
          </a:p>
        </p:txBody>
      </p:sp>
      <p:pic>
        <p:nvPicPr>
          <p:cNvPr id="77" name="Shape 77"/>
          <p:cNvPicPr preferRelativeResize="0"/>
          <p:nvPr/>
        </p:nvPicPr>
        <p:blipFill>
          <a:blip r:embed="rId3">
            <a:alphaModFix/>
          </a:blip>
          <a:stretch>
            <a:fillRect/>
          </a:stretch>
        </p:blipFill>
        <p:spPr>
          <a:xfrm>
            <a:off x="6175925" y="163387"/>
            <a:ext cx="2124075" cy="3190875"/>
          </a:xfrm>
          <a:prstGeom prst="rect">
            <a:avLst/>
          </a:prstGeom>
          <a:noFill/>
          <a:ln>
            <a:noFill/>
          </a:ln>
        </p:spPr>
      </p:pic>
      <p:pic>
        <p:nvPicPr>
          <p:cNvPr id="78" name="Shape 78"/>
          <p:cNvPicPr preferRelativeResize="0"/>
          <p:nvPr/>
        </p:nvPicPr>
        <p:blipFill>
          <a:blip r:embed="rId4">
            <a:alphaModFix/>
          </a:blip>
          <a:stretch>
            <a:fillRect/>
          </a:stretch>
        </p:blipFill>
        <p:spPr>
          <a:xfrm>
            <a:off x="7733650" y="3794900"/>
            <a:ext cx="1146001" cy="11643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42850" y="99628"/>
            <a:ext cx="8229600" cy="857400"/>
          </a:xfrm>
          <a:prstGeom prst="rect">
            <a:avLst/>
          </a:prstGeom>
        </p:spPr>
        <p:txBody>
          <a:bodyPr lIns="91425" tIns="91425" rIns="91425" bIns="91425" anchor="b" anchorCtr="0">
            <a:noAutofit/>
          </a:bodyPr>
          <a:lstStyle/>
          <a:p>
            <a:pPr>
              <a:spcBef>
                <a:spcPts val="0"/>
              </a:spcBef>
              <a:buNone/>
            </a:pPr>
            <a:r>
              <a:rPr lang="en"/>
              <a:t>LEGO &amp; Shell</a:t>
            </a:r>
          </a:p>
        </p:txBody>
      </p:sp>
      <p:sp>
        <p:nvSpPr>
          <p:cNvPr id="84" name="Shape 84"/>
          <p:cNvSpPr txBox="1">
            <a:spLocks noGrp="1"/>
          </p:cNvSpPr>
          <p:nvPr>
            <p:ph type="body" idx="1"/>
          </p:nvPr>
        </p:nvSpPr>
        <p:spPr>
          <a:xfrm>
            <a:off x="296091" y="1355368"/>
            <a:ext cx="3614057" cy="3213463"/>
          </a:xfrm>
          <a:prstGeom prst="rect">
            <a:avLst/>
          </a:prstGeom>
          <a:solidFill>
            <a:srgbClr val="FF0000"/>
          </a:solidFill>
        </p:spPr>
        <p:txBody>
          <a:bodyPr lIns="91425" tIns="91425" rIns="91425" bIns="91425" anchor="t" anchorCtr="0">
            <a:noAutofit/>
          </a:bodyPr>
          <a:lstStyle/>
          <a:p>
            <a:pPr marL="457200" indent="342900">
              <a:spcBef>
                <a:spcPts val="1000"/>
              </a:spcBef>
              <a:buFont typeface="Arial"/>
              <a:buChar char="✦"/>
            </a:pPr>
            <a:r>
              <a:rPr lang="en" sz="1800" dirty="0"/>
              <a:t>Shell-branded toy sets are currently distributed at petrol stations in 26 countries around the world.</a:t>
            </a:r>
          </a:p>
          <a:p>
            <a:pPr marL="457200" lvl="0" indent="342900" rtl="0">
              <a:lnSpc>
                <a:spcPct val="100000"/>
              </a:lnSpc>
              <a:buClr>
                <a:schemeClr val="dk1"/>
              </a:buClr>
              <a:buSzPct val="100000"/>
              <a:buFont typeface="Arial"/>
              <a:buChar char="✦"/>
            </a:pPr>
            <a:r>
              <a:rPr lang="en" sz="1800" dirty="0" smtClean="0"/>
              <a:t>Estimated </a:t>
            </a:r>
            <a:r>
              <a:rPr lang="en" sz="1800" dirty="0"/>
              <a:t>co-promotion partnership value is around $103-116 million.</a:t>
            </a:r>
          </a:p>
          <a:p>
            <a:pPr marL="457200" lvl="0" indent="342900">
              <a:spcBef>
                <a:spcPts val="1000"/>
              </a:spcBef>
              <a:buFont typeface="Arial"/>
              <a:buChar char="✦"/>
            </a:pPr>
            <a:r>
              <a:rPr lang="en" sz="1800" dirty="0"/>
              <a:t>LEGO &amp; Shell partnership dates back to the 1960s.</a:t>
            </a:r>
          </a:p>
          <a:p>
            <a:pPr marL="342900" lvl="0" indent="-342900" rtl="0">
              <a:lnSpc>
                <a:spcPct val="115000"/>
              </a:lnSpc>
              <a:spcBef>
                <a:spcPts val="0"/>
              </a:spcBef>
              <a:buClr>
                <a:schemeClr val="dk1"/>
              </a:buClr>
              <a:buFont typeface="Arial" panose="020B0604020202020204" pitchFamily="34" charset="0"/>
              <a:buChar char="•"/>
            </a:pPr>
            <a:endParaRPr sz="2400" dirty="0"/>
          </a:p>
          <a:p>
            <a:pPr lvl="0" rtl="0">
              <a:lnSpc>
                <a:spcPct val="115000"/>
              </a:lnSpc>
              <a:spcBef>
                <a:spcPts val="0"/>
              </a:spcBef>
              <a:buClr>
                <a:schemeClr val="dk1"/>
              </a:buClr>
              <a:buFont typeface="Arial"/>
              <a:buNone/>
            </a:pPr>
            <a:endParaRPr sz="1100" dirty="0"/>
          </a:p>
          <a:p>
            <a:pPr>
              <a:spcBef>
                <a:spcPts val="0"/>
              </a:spcBef>
              <a:buNone/>
            </a:pPr>
            <a:endParaRPr dirty="0"/>
          </a:p>
        </p:txBody>
      </p:sp>
      <p:pic>
        <p:nvPicPr>
          <p:cNvPr id="85" name="Shape 85"/>
          <p:cNvPicPr preferRelativeResize="0"/>
          <p:nvPr/>
        </p:nvPicPr>
        <p:blipFill>
          <a:blip r:embed="rId3">
            <a:alphaModFix/>
          </a:blip>
          <a:stretch>
            <a:fillRect/>
          </a:stretch>
        </p:blipFill>
        <p:spPr>
          <a:xfrm>
            <a:off x="4691050" y="193775"/>
            <a:ext cx="4005823" cy="2889451"/>
          </a:xfrm>
          <a:prstGeom prst="rect">
            <a:avLst/>
          </a:prstGeom>
          <a:noFill/>
          <a:ln>
            <a:noFill/>
          </a:ln>
        </p:spPr>
      </p:pic>
      <p:pic>
        <p:nvPicPr>
          <p:cNvPr id="86" name="Shape 86"/>
          <p:cNvPicPr preferRelativeResize="0"/>
          <p:nvPr/>
        </p:nvPicPr>
        <p:blipFill>
          <a:blip r:embed="rId4">
            <a:alphaModFix/>
          </a:blip>
          <a:stretch>
            <a:fillRect/>
          </a:stretch>
        </p:blipFill>
        <p:spPr>
          <a:xfrm>
            <a:off x="7863100" y="3828950"/>
            <a:ext cx="1146001" cy="1164398"/>
          </a:xfrm>
          <a:prstGeom prst="rect">
            <a:avLst/>
          </a:prstGeom>
          <a:noFill/>
          <a:ln>
            <a:noFill/>
          </a:ln>
        </p:spPr>
      </p:pic>
      <p:pic>
        <p:nvPicPr>
          <p:cNvPr id="87" name="Shape 87"/>
          <p:cNvPicPr preferRelativeResize="0"/>
          <p:nvPr/>
        </p:nvPicPr>
        <p:blipFill>
          <a:blip r:embed="rId5">
            <a:alphaModFix/>
          </a:blip>
          <a:stretch>
            <a:fillRect/>
          </a:stretch>
        </p:blipFill>
        <p:spPr>
          <a:xfrm>
            <a:off x="4380175" y="2962100"/>
            <a:ext cx="3388175" cy="19116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4025" y="237328"/>
            <a:ext cx="8229600" cy="857400"/>
          </a:xfrm>
          <a:prstGeom prst="rect">
            <a:avLst/>
          </a:prstGeom>
        </p:spPr>
        <p:txBody>
          <a:bodyPr lIns="91425" tIns="91425" rIns="91425" bIns="91425" anchor="b" anchorCtr="0">
            <a:noAutofit/>
          </a:bodyPr>
          <a:lstStyle/>
          <a:p>
            <a:pPr>
              <a:spcBef>
                <a:spcPts val="0"/>
              </a:spcBef>
              <a:buNone/>
            </a:pPr>
            <a:r>
              <a:rPr lang="en"/>
              <a:t>Shell and the Oil Industry </a:t>
            </a:r>
          </a:p>
        </p:txBody>
      </p:sp>
      <p:sp>
        <p:nvSpPr>
          <p:cNvPr id="93" name="Shape 93"/>
          <p:cNvSpPr txBox="1">
            <a:spLocks noGrp="1"/>
          </p:cNvSpPr>
          <p:nvPr>
            <p:ph type="body" idx="1"/>
          </p:nvPr>
        </p:nvSpPr>
        <p:spPr>
          <a:xfrm>
            <a:off x="609475" y="1130900"/>
            <a:ext cx="4765200" cy="3299784"/>
          </a:xfrm>
          <a:prstGeom prst="rect">
            <a:avLst/>
          </a:prstGeom>
          <a:solidFill>
            <a:srgbClr val="FF0000"/>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spcAft>
                <a:spcPts val="1000"/>
              </a:spcAft>
              <a:buNone/>
            </a:pPr>
            <a:r>
              <a:rPr lang="en" sz="1800" dirty="0" smtClean="0"/>
              <a:t>✦ Royal </a:t>
            </a:r>
            <a:r>
              <a:rPr lang="en" sz="1800" dirty="0"/>
              <a:t>Dutch Shell is </a:t>
            </a:r>
            <a:r>
              <a:rPr lang="en" sz="1800" dirty="0" smtClean="0"/>
              <a:t>the </a:t>
            </a:r>
            <a:r>
              <a:rPr lang="en" sz="1800" dirty="0"/>
              <a:t>biggest European </a:t>
            </a:r>
            <a:r>
              <a:rPr lang="en" sz="1800" dirty="0" smtClean="0"/>
              <a:t>oil and gas </a:t>
            </a:r>
            <a:r>
              <a:rPr lang="en" sz="1800" dirty="0"/>
              <a:t>company (market cap is </a:t>
            </a:r>
            <a:r>
              <a:rPr lang="en" sz="1800" dirty="0" smtClean="0"/>
              <a:t>$223.3B</a:t>
            </a:r>
            <a:r>
              <a:rPr lang="en" sz="1800" dirty="0"/>
              <a:t>) headquartered in the Netherlands and incorporated in the United Kingdom</a:t>
            </a:r>
          </a:p>
          <a:p>
            <a:pPr lvl="0" rtl="0">
              <a:spcBef>
                <a:spcPts val="0"/>
              </a:spcBef>
              <a:spcAft>
                <a:spcPts val="1000"/>
              </a:spcAft>
              <a:buNone/>
            </a:pPr>
            <a:r>
              <a:rPr lang="en" sz="1800" dirty="0" smtClean="0"/>
              <a:t>✦ Shell had two </a:t>
            </a:r>
            <a:r>
              <a:rPr lang="en" sz="1800" dirty="0"/>
              <a:t>oil spills in Nigeria in 2008 </a:t>
            </a:r>
          </a:p>
          <a:p>
            <a:pPr lvl="0" rtl="0">
              <a:spcBef>
                <a:spcPts val="0"/>
              </a:spcBef>
              <a:spcAft>
                <a:spcPts val="1000"/>
              </a:spcAft>
              <a:buNone/>
            </a:pPr>
            <a:r>
              <a:rPr lang="en" sz="1800" dirty="0" smtClean="0"/>
              <a:t>✦ In </a:t>
            </a:r>
            <a:r>
              <a:rPr lang="en" sz="1800" dirty="0"/>
              <a:t>summer 2014, Shell revealed its </a:t>
            </a:r>
            <a:r>
              <a:rPr lang="en" sz="1800" dirty="0">
                <a:solidFill>
                  <a:srgbClr val="000000"/>
                </a:solidFill>
              </a:rPr>
              <a:t>plans to </a:t>
            </a:r>
            <a:r>
              <a:rPr lang="en" sz="1800" dirty="0"/>
              <a:t>explore for oil in the Arctic in 2015</a:t>
            </a:r>
          </a:p>
          <a:p>
            <a:pPr lvl="0" rtl="0">
              <a:spcBef>
                <a:spcPts val="0"/>
              </a:spcBef>
              <a:spcAft>
                <a:spcPts val="1000"/>
              </a:spcAft>
              <a:buNone/>
            </a:pPr>
            <a:r>
              <a:rPr lang="en" sz="1800" dirty="0" smtClean="0"/>
              <a:t>✦ Energy </a:t>
            </a:r>
            <a:r>
              <a:rPr lang="en" sz="1800" dirty="0"/>
              <a:t>is one of the least reputable </a:t>
            </a:r>
            <a:r>
              <a:rPr lang="en" sz="1800" dirty="0" smtClean="0"/>
              <a:t>industries, according to the Reputation Institute  </a:t>
            </a:r>
            <a:endParaRPr lang="en" sz="1800" dirty="0"/>
          </a:p>
          <a:p>
            <a:pPr lvl="0" rtl="0">
              <a:spcBef>
                <a:spcPts val="0"/>
              </a:spcBef>
              <a:spcAft>
                <a:spcPts val="1000"/>
              </a:spcAft>
              <a:buClr>
                <a:schemeClr val="dk1"/>
              </a:buClr>
              <a:buFont typeface="Arial"/>
              <a:buNone/>
            </a:pPr>
            <a:endParaRPr sz="1800" dirty="0"/>
          </a:p>
          <a:p>
            <a:pPr>
              <a:spcBef>
                <a:spcPts val="0"/>
              </a:spcBef>
              <a:buNone/>
            </a:pPr>
            <a:endParaRPr dirty="0"/>
          </a:p>
        </p:txBody>
      </p:sp>
      <p:pic>
        <p:nvPicPr>
          <p:cNvPr id="94" name="Shape 94"/>
          <p:cNvPicPr preferRelativeResize="0"/>
          <p:nvPr/>
        </p:nvPicPr>
        <p:blipFill>
          <a:blip r:embed="rId3">
            <a:alphaModFix/>
          </a:blip>
          <a:stretch>
            <a:fillRect/>
          </a:stretch>
        </p:blipFill>
        <p:spPr>
          <a:xfrm>
            <a:off x="7733650" y="3794900"/>
            <a:ext cx="1146001" cy="1164398"/>
          </a:xfrm>
          <a:prstGeom prst="rect">
            <a:avLst/>
          </a:prstGeom>
          <a:noFill/>
          <a:ln>
            <a:noFill/>
          </a:ln>
        </p:spPr>
      </p:pic>
      <p:pic>
        <p:nvPicPr>
          <p:cNvPr id="95" name="Shape 95"/>
          <p:cNvPicPr preferRelativeResize="0"/>
          <p:nvPr/>
        </p:nvPicPr>
        <p:blipFill>
          <a:blip r:embed="rId4">
            <a:alphaModFix/>
          </a:blip>
          <a:stretch>
            <a:fillRect/>
          </a:stretch>
        </p:blipFill>
        <p:spPr>
          <a:xfrm>
            <a:off x="6498075" y="462150"/>
            <a:ext cx="1505324" cy="1394974"/>
          </a:xfrm>
          <a:prstGeom prst="rect">
            <a:avLst/>
          </a:prstGeom>
          <a:noFill/>
          <a:ln>
            <a:noFill/>
          </a:ln>
        </p:spPr>
      </p:pic>
      <p:pic>
        <p:nvPicPr>
          <p:cNvPr id="96" name="Shape 96"/>
          <p:cNvPicPr preferRelativeResize="0"/>
          <p:nvPr/>
        </p:nvPicPr>
        <p:blipFill rotWithShape="1">
          <a:blip r:embed="rId5">
            <a:alphaModFix/>
          </a:blip>
          <a:srcRect t="9185" b="32603"/>
          <a:stretch/>
        </p:blipFill>
        <p:spPr>
          <a:xfrm>
            <a:off x="5969625" y="2295412"/>
            <a:ext cx="2562225" cy="787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900" y="0"/>
            <a:ext cx="8229600" cy="857400"/>
          </a:xfrm>
          <a:prstGeom prst="rect">
            <a:avLst/>
          </a:prstGeom>
        </p:spPr>
        <p:txBody>
          <a:bodyPr lIns="91425" tIns="91425" rIns="91425" bIns="91425" anchor="b" anchorCtr="0">
            <a:noAutofit/>
          </a:bodyPr>
          <a:lstStyle/>
          <a:p>
            <a:pPr>
              <a:spcBef>
                <a:spcPts val="0"/>
              </a:spcBef>
              <a:buNone/>
            </a:pPr>
            <a:r>
              <a:rPr lang="en" dirty="0">
                <a:solidFill>
                  <a:srgbClr val="000000"/>
                </a:solidFill>
              </a:rPr>
              <a:t>The Greenpeace </a:t>
            </a:r>
            <a:r>
              <a:rPr lang="en" dirty="0" smtClean="0">
                <a:solidFill>
                  <a:srgbClr val="000000"/>
                </a:solidFill>
              </a:rPr>
              <a:t>Campaign  </a:t>
            </a:r>
            <a:endParaRPr lang="en" dirty="0">
              <a:solidFill>
                <a:srgbClr val="000000"/>
              </a:solidFill>
            </a:endParaRPr>
          </a:p>
        </p:txBody>
      </p:sp>
      <p:sp>
        <p:nvSpPr>
          <p:cNvPr id="102" name="Shape 102"/>
          <p:cNvSpPr txBox="1">
            <a:spLocks noGrp="1"/>
          </p:cNvSpPr>
          <p:nvPr>
            <p:ph type="body" idx="1"/>
          </p:nvPr>
        </p:nvSpPr>
        <p:spPr>
          <a:xfrm>
            <a:off x="396240" y="1128295"/>
            <a:ext cx="4123510" cy="3434998"/>
          </a:xfrm>
          <a:prstGeom prst="rect">
            <a:avLst/>
          </a:prstGeom>
          <a:solidFill>
            <a:srgbClr val="FF0000"/>
          </a:solidFill>
        </p:spPr>
        <p:txBody>
          <a:bodyPr lIns="91425" tIns="91425" rIns="91425" bIns="91425" anchor="t" anchorCtr="0">
            <a:noAutofit/>
          </a:bodyPr>
          <a:lstStyle/>
          <a:p>
            <a:pPr>
              <a:spcAft>
                <a:spcPts val="1000"/>
              </a:spcAft>
            </a:pPr>
            <a:r>
              <a:rPr lang="en" sz="2200" dirty="0">
                <a:solidFill>
                  <a:srgbClr val="000000"/>
                </a:solidFill>
              </a:rPr>
              <a:t>✦ On </a:t>
            </a:r>
            <a:r>
              <a:rPr lang="en" sz="2200" dirty="0" smtClean="0">
                <a:solidFill>
                  <a:srgbClr val="000000"/>
                </a:solidFill>
              </a:rPr>
              <a:t>July 8, 2014 Greenpeace released a video on YouTube.</a:t>
            </a:r>
          </a:p>
          <a:p>
            <a:pPr>
              <a:spcAft>
                <a:spcPts val="1000"/>
              </a:spcAft>
            </a:pPr>
            <a:r>
              <a:rPr lang="en" sz="2200" dirty="0" smtClean="0">
                <a:solidFill>
                  <a:srgbClr val="000000"/>
                </a:solidFill>
              </a:rPr>
              <a:t>✦ The video utilizes LEGO’s marked with the S</a:t>
            </a:r>
            <a:r>
              <a:rPr lang="en-US" sz="2200" dirty="0" smtClean="0">
                <a:solidFill>
                  <a:srgbClr val="000000"/>
                </a:solidFill>
              </a:rPr>
              <a:t>h</a:t>
            </a:r>
            <a:r>
              <a:rPr lang="en" sz="2200" dirty="0" smtClean="0">
                <a:solidFill>
                  <a:srgbClr val="000000"/>
                </a:solidFill>
              </a:rPr>
              <a:t>ell logo in Arctic setting. </a:t>
            </a:r>
          </a:p>
          <a:p>
            <a:pPr>
              <a:spcAft>
                <a:spcPts val="1000"/>
              </a:spcAft>
            </a:pPr>
            <a:r>
              <a:rPr lang="en" sz="2200" dirty="0" smtClean="0">
                <a:solidFill>
                  <a:srgbClr val="000000"/>
                </a:solidFill>
              </a:rPr>
              <a:t>✦Soon the video became the most viral video in the history of Greenpeace (more than 6 million views) </a:t>
            </a:r>
          </a:p>
          <a:p>
            <a:pPr>
              <a:spcAft>
                <a:spcPts val="1000"/>
              </a:spcAft>
            </a:pPr>
            <a:endParaRPr lang="en" sz="2200" dirty="0" smtClean="0">
              <a:solidFill>
                <a:srgbClr val="000000"/>
              </a:solidFill>
            </a:endParaRPr>
          </a:p>
        </p:txBody>
      </p:sp>
      <p:pic>
        <p:nvPicPr>
          <p:cNvPr id="103" name="Shape 103"/>
          <p:cNvPicPr preferRelativeResize="0"/>
          <p:nvPr/>
        </p:nvPicPr>
        <p:blipFill>
          <a:blip r:embed="rId3">
            <a:alphaModFix/>
          </a:blip>
          <a:stretch>
            <a:fillRect/>
          </a:stretch>
        </p:blipFill>
        <p:spPr>
          <a:xfrm>
            <a:off x="7733650" y="3794900"/>
            <a:ext cx="1146001" cy="1164398"/>
          </a:xfrm>
          <a:prstGeom prst="rect">
            <a:avLst/>
          </a:prstGeom>
          <a:noFill/>
          <a:ln>
            <a:noFill/>
          </a:ln>
        </p:spPr>
      </p:pic>
      <p:sp>
        <p:nvSpPr>
          <p:cNvPr id="104" name="Shape 104">
            <a:hlinkClick r:id="rId4"/>
          </p:cNvPr>
          <p:cNvSpPr/>
          <p:nvPr/>
        </p:nvSpPr>
        <p:spPr>
          <a:xfrm>
            <a:off x="4953700" y="1063375"/>
            <a:ext cx="3288325" cy="2466250"/>
          </a:xfrm>
          <a:prstGeom prst="rect">
            <a:avLst/>
          </a:prstGeom>
          <a:blipFill>
            <a:blip r:embed="rId5">
              <a:alphaModFix/>
            </a:blip>
            <a:stretch>
              <a:fillRect/>
            </a:stretch>
          </a:blipFill>
          <a:ln>
            <a:noFill/>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TotalTime>
  <Words>1714</Words>
  <Application>Microsoft Office PowerPoint</Application>
  <PresentationFormat>On-screen Show (16:9)</PresentationFormat>
  <Paragraphs>134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simple-light</vt:lpstr>
      <vt:lpstr>Guilty by Association?</vt:lpstr>
      <vt:lpstr>PowerPoint Presentation</vt:lpstr>
      <vt:lpstr>LEGO &amp; Responsibility  </vt:lpstr>
      <vt:lpstr>LEGO’s Previous Challenges</vt:lpstr>
      <vt:lpstr>Diversification Failure </vt:lpstr>
      <vt:lpstr>Successful Turnaround  </vt:lpstr>
      <vt:lpstr>LEGO &amp; Shell</vt:lpstr>
      <vt:lpstr>Shell and the Oil Industry </vt:lpstr>
      <vt:lpstr>The Greenpeace Campaign  </vt:lpstr>
      <vt:lpstr>LEGO’s Response</vt:lpstr>
      <vt:lpstr>Media’s Reaction </vt:lpstr>
      <vt:lpstr>Greenpeace’s and Public Response</vt:lpstr>
      <vt:lpstr>Financial Impact </vt:lpstr>
      <vt:lpstr>Reputational Impact </vt:lpstr>
      <vt:lpstr>LEGO’s Long-Term Challenges </vt:lpstr>
      <vt:lpstr>Application of Arthur W. Page Principles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Guilty by Association?</dc:title>
  <dc:creator>user</dc:creator>
  <cp:lastModifiedBy>user</cp:lastModifiedBy>
  <cp:revision>20</cp:revision>
  <dcterms:modified xsi:type="dcterms:W3CDTF">2015-01-12T03:48:44Z</dcterms:modified>
</cp:coreProperties>
</file>